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4"/>
  </p:sldMasterIdLst>
  <p:notesMasterIdLst>
    <p:notesMasterId r:id="rId24"/>
  </p:notesMasterIdLst>
  <p:handoutMasterIdLst>
    <p:handoutMasterId r:id="rId25"/>
  </p:handoutMasterIdLst>
  <p:sldIdLst>
    <p:sldId id="697" r:id="rId5"/>
    <p:sldId id="732" r:id="rId6"/>
    <p:sldId id="730" r:id="rId7"/>
    <p:sldId id="753" r:id="rId8"/>
    <p:sldId id="745" r:id="rId9"/>
    <p:sldId id="700" r:id="rId10"/>
    <p:sldId id="703" r:id="rId11"/>
    <p:sldId id="701" r:id="rId12"/>
    <p:sldId id="707" r:id="rId13"/>
    <p:sldId id="733" r:id="rId14"/>
    <p:sldId id="706" r:id="rId15"/>
    <p:sldId id="746" r:id="rId16"/>
    <p:sldId id="747" r:id="rId17"/>
    <p:sldId id="748" r:id="rId18"/>
    <p:sldId id="749" r:id="rId19"/>
    <p:sldId id="750" r:id="rId20"/>
    <p:sldId id="751" r:id="rId21"/>
    <p:sldId id="754" r:id="rId22"/>
    <p:sldId id="711" r:id="rId23"/>
  </p:sldIdLst>
  <p:sldSz cx="12122150" cy="6859588"/>
  <p:notesSz cx="7099300" cy="10234613"/>
  <p:defaultTextStyle>
    <a:defPPr>
      <a:defRPr lang="fr-FR"/>
    </a:defPPr>
    <a:lvl1pPr marL="0" algn="l" defTabSz="1213121" rtl="0" eaLnBrk="1" latinLnBrk="0" hangingPunct="1">
      <a:defRPr sz="2400" kern="1200">
        <a:solidFill>
          <a:schemeClr val="tx1"/>
        </a:solidFill>
        <a:latin typeface="+mn-lt"/>
        <a:ea typeface="+mn-ea"/>
        <a:cs typeface="+mn-cs"/>
      </a:defRPr>
    </a:lvl1pPr>
    <a:lvl2pPr marL="606561" algn="l" defTabSz="1213121" rtl="0" eaLnBrk="1" latinLnBrk="0" hangingPunct="1">
      <a:defRPr sz="2400" kern="1200">
        <a:solidFill>
          <a:schemeClr val="tx1"/>
        </a:solidFill>
        <a:latin typeface="+mn-lt"/>
        <a:ea typeface="+mn-ea"/>
        <a:cs typeface="+mn-cs"/>
      </a:defRPr>
    </a:lvl2pPr>
    <a:lvl3pPr marL="1213121" algn="l" defTabSz="1213121" rtl="0" eaLnBrk="1" latinLnBrk="0" hangingPunct="1">
      <a:defRPr sz="2400" kern="1200">
        <a:solidFill>
          <a:schemeClr val="tx1"/>
        </a:solidFill>
        <a:latin typeface="+mn-lt"/>
        <a:ea typeface="+mn-ea"/>
        <a:cs typeface="+mn-cs"/>
      </a:defRPr>
    </a:lvl3pPr>
    <a:lvl4pPr marL="1819684" algn="l" defTabSz="1213121" rtl="0" eaLnBrk="1" latinLnBrk="0" hangingPunct="1">
      <a:defRPr sz="2400" kern="1200">
        <a:solidFill>
          <a:schemeClr val="tx1"/>
        </a:solidFill>
        <a:latin typeface="+mn-lt"/>
        <a:ea typeface="+mn-ea"/>
        <a:cs typeface="+mn-cs"/>
      </a:defRPr>
    </a:lvl4pPr>
    <a:lvl5pPr marL="2426242" algn="l" defTabSz="1213121" rtl="0" eaLnBrk="1" latinLnBrk="0" hangingPunct="1">
      <a:defRPr sz="2400" kern="1200">
        <a:solidFill>
          <a:schemeClr val="tx1"/>
        </a:solidFill>
        <a:latin typeface="+mn-lt"/>
        <a:ea typeface="+mn-ea"/>
        <a:cs typeface="+mn-cs"/>
      </a:defRPr>
    </a:lvl5pPr>
    <a:lvl6pPr marL="3032803" algn="l" defTabSz="1213121" rtl="0" eaLnBrk="1" latinLnBrk="0" hangingPunct="1">
      <a:defRPr sz="2400" kern="1200">
        <a:solidFill>
          <a:schemeClr val="tx1"/>
        </a:solidFill>
        <a:latin typeface="+mn-lt"/>
        <a:ea typeface="+mn-ea"/>
        <a:cs typeface="+mn-cs"/>
      </a:defRPr>
    </a:lvl6pPr>
    <a:lvl7pPr marL="3639359" algn="l" defTabSz="1213121" rtl="0" eaLnBrk="1" latinLnBrk="0" hangingPunct="1">
      <a:defRPr sz="2400" kern="1200">
        <a:solidFill>
          <a:schemeClr val="tx1"/>
        </a:solidFill>
        <a:latin typeface="+mn-lt"/>
        <a:ea typeface="+mn-ea"/>
        <a:cs typeface="+mn-cs"/>
      </a:defRPr>
    </a:lvl7pPr>
    <a:lvl8pPr marL="4245922" algn="l" defTabSz="1213121" rtl="0" eaLnBrk="1" latinLnBrk="0" hangingPunct="1">
      <a:defRPr sz="2400" kern="1200">
        <a:solidFill>
          <a:schemeClr val="tx1"/>
        </a:solidFill>
        <a:latin typeface="+mn-lt"/>
        <a:ea typeface="+mn-ea"/>
        <a:cs typeface="+mn-cs"/>
      </a:defRPr>
    </a:lvl8pPr>
    <a:lvl9pPr marL="4852482" algn="l" defTabSz="1213121"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Pages de couverture" id="{1B231908-066B-40E4-B387-4BC5D35255C9}">
          <p14:sldIdLst>
            <p14:sldId id="697"/>
            <p14:sldId id="732"/>
            <p14:sldId id="730"/>
            <p14:sldId id="753"/>
            <p14:sldId id="745"/>
            <p14:sldId id="700"/>
            <p14:sldId id="703"/>
            <p14:sldId id="701"/>
            <p14:sldId id="707"/>
            <p14:sldId id="733"/>
            <p14:sldId id="706"/>
            <p14:sldId id="746"/>
            <p14:sldId id="747"/>
            <p14:sldId id="748"/>
            <p14:sldId id="749"/>
            <p14:sldId id="750"/>
            <p14:sldId id="751"/>
            <p14:sldId id="754"/>
            <p14:sldId id="711"/>
          </p14:sldIdLst>
        </p14:section>
      </p14:sectionLst>
    </p:ext>
    <p:ext uri="{EFAFB233-063F-42B5-8137-9DF3F51BA10A}">
      <p15:sldGuideLst xmlns:p15="http://schemas.microsoft.com/office/powerpoint/2012/main">
        <p15:guide id="1" orient="horz" pos="1435" userDrawn="1">
          <p15:clr>
            <a:srgbClr val="A4A3A4"/>
          </p15:clr>
        </p15:guide>
        <p15:guide id="2" orient="horz" pos="573" userDrawn="1">
          <p15:clr>
            <a:srgbClr val="A4A3A4"/>
          </p15:clr>
        </p15:guide>
        <p15:guide id="3" orient="horz" pos="1798" userDrawn="1">
          <p15:clr>
            <a:srgbClr val="A4A3A4"/>
          </p15:clr>
        </p15:guide>
        <p15:guide id="4" pos="5406" userDrawn="1">
          <p15:clr>
            <a:srgbClr val="A4A3A4"/>
          </p15:clr>
        </p15:guide>
        <p15:guide id="5" pos="280">
          <p15:clr>
            <a:srgbClr val="A4A3A4"/>
          </p15:clr>
        </p15:guide>
        <p15:guide id="6" pos="7265" userDrawn="1">
          <p15:clr>
            <a:srgbClr val="A4A3A4"/>
          </p15:clr>
        </p15:guide>
        <p15:guide id="7" pos="4771" userDrawn="1">
          <p15:clr>
            <a:srgbClr val="A4A3A4"/>
          </p15:clr>
        </p15:guide>
        <p15:guide id="8" pos="1142" userDrawn="1">
          <p15:clr>
            <a:srgbClr val="A4A3A4"/>
          </p15:clr>
        </p15:guide>
        <p15:guide id="9" pos="3773" userDrawn="1">
          <p15:clr>
            <a:srgbClr val="A4A3A4"/>
          </p15:clr>
        </p15:guide>
        <p15:guide id="10" pos="4907" userDrawn="1">
          <p15:clr>
            <a:srgbClr val="A4A3A4"/>
          </p15:clr>
        </p15:guide>
        <p15:guide id="11" pos="2321" userDrawn="1">
          <p15:clr>
            <a:srgbClr val="A4A3A4"/>
          </p15:clr>
        </p15:guide>
        <p15:guide id="12" pos="1731" userDrawn="1">
          <p15:clr>
            <a:srgbClr val="A4A3A4"/>
          </p15:clr>
        </p15:guide>
        <p15:guide id="13" pos="5950" userDrawn="1">
          <p15:clr>
            <a:srgbClr val="A4A3A4"/>
          </p15:clr>
        </p15:guide>
        <p15:guide id="14" pos="7356" userDrawn="1">
          <p15:clr>
            <a:srgbClr val="A4A3A4"/>
          </p15:clr>
        </p15:guide>
        <p15:guide id="15" pos="371" userDrawn="1">
          <p15:clr>
            <a:srgbClr val="A4A3A4"/>
          </p15:clr>
        </p15:guide>
        <p15:guide id="16" pos="2956" userDrawn="1">
          <p15:clr>
            <a:srgbClr val="A4A3A4"/>
          </p15:clr>
        </p15:guide>
        <p15:guide id="17" pos="3546" userDrawn="1">
          <p15:clr>
            <a:srgbClr val="A4A3A4"/>
          </p15:clr>
        </p15:guide>
        <p15:guide id="18" pos="6540" userDrawn="1">
          <p15:clr>
            <a:srgbClr val="A4A3A4"/>
          </p15:clr>
        </p15:guide>
        <p15:guide id="19" orient="horz" pos="2251" userDrawn="1">
          <p15:clr>
            <a:srgbClr val="A4A3A4"/>
          </p15:clr>
        </p15:guide>
        <p15:guide id="20" orient="horz" pos="2705" userDrawn="1">
          <p15:clr>
            <a:srgbClr val="A4A3A4"/>
          </p15:clr>
        </p15:guide>
        <p15:guide id="21" orient="horz" pos="3113" userDrawn="1">
          <p15:clr>
            <a:srgbClr val="A4A3A4"/>
          </p15:clr>
        </p15:guide>
        <p15:guide id="22" orient="horz" pos="3567" userDrawn="1">
          <p15:clr>
            <a:srgbClr val="A4A3A4"/>
          </p15:clr>
        </p15:guide>
        <p15:guide id="23" pos="507" userDrawn="1">
          <p15:clr>
            <a:srgbClr val="A4A3A4"/>
          </p15:clr>
        </p15:guide>
        <p15:guide id="24" orient="horz" pos="935">
          <p15:clr>
            <a:srgbClr val="A4A3A4"/>
          </p15:clr>
        </p15:guide>
        <p15:guide id="25" orient="horz" pos="2750">
          <p15:clr>
            <a:srgbClr val="A4A3A4"/>
          </p15:clr>
        </p15:guide>
        <p15:guide id="26" orient="horz" pos="2704">
          <p15:clr>
            <a:srgbClr val="A4A3A4"/>
          </p15:clr>
        </p15:guide>
        <p15:guide id="27" orient="horz" pos="1842">
          <p15:clr>
            <a:srgbClr val="A4A3A4"/>
          </p15:clr>
        </p15:guide>
        <p15:guide id="28" orient="horz" pos="2469">
          <p15:clr>
            <a:srgbClr val="A4A3A4"/>
          </p15:clr>
        </p15:guide>
        <p15:guide id="29" orient="horz" pos="3067">
          <p15:clr>
            <a:srgbClr val="A4A3A4"/>
          </p15:clr>
        </p15:guide>
        <p15:guide id="30" orient="horz" pos="3566">
          <p15:clr>
            <a:srgbClr val="A4A3A4"/>
          </p15:clr>
        </p15:guide>
        <p15:guide id="31" pos="5905">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49A842-B73F-8F99-A10A-C01424848B97}" name="MEYER Lise-Laure" initials="ML" userId="S::lise-laure.meyer@bnpparibas.com::d1e0667e-fcaf-46ae-8ee7-d1e9cfaf31f4" providerId="AD"/>
  <p188:author id="{006B3258-3BCD-4A40-F3DB-054A074F3695}" name="Emmanuelle FENARD" initials="EF" userId="Emmanuelle FENARD" providerId="None"/>
  <p188:author id="{D5A1EA97-158D-FD83-D581-7E9637644CEB}" name="KAPEPULA Gisele" initials="KG" userId="S::gisele.kapepula@externe.bnpparibas.com::8bfbbf13-953a-48c3-909a-690641450675" providerId="AD"/>
  <p188:author id="{D16816A6-C434-C702-0327-D1870359CA65}" name="BOUSSETON Michael" initials="BM" userId="S::michael.bousseton@bnpparibas.com::c3158516-a2c0-4c48-91d2-d204533cde5d" providerId="AD"/>
  <p188:author id="{341B4EB1-8A70-DEDB-8E8D-1B302B123B64}" name="TESSE Perrine" initials="TP" userId="S::perrine.tesse@bnpparibas.com::ef6f1b51-c28c-4353-90a7-1d64a193d11b" providerId="AD"/>
  <p188:author id="{384FDFB3-1C87-CDC3-D7FB-418ACAAEFA65}" name="Michael BOUSSETON" initials="MB" userId="Michael BOUSSETON" providerId="None"/>
  <p188:author id="{A00DD1D3-F7CE-42D4-0FF5-4604D913D9AD}" name="CARVALHO Kelly" initials="CK" userId="S::kelly.carvalho@bnpparibas.com::5ec4c411-7dc5-4edb-ae12-db858bf34ff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8F6D"/>
    <a:srgbClr val="00915A"/>
    <a:srgbClr val="EEB500"/>
    <a:srgbClr val="00AB8D"/>
    <a:srgbClr val="00685E"/>
    <a:srgbClr val="000000"/>
    <a:srgbClr val="00AB8E"/>
    <a:srgbClr val="00806A"/>
    <a:srgbClr val="265E65"/>
    <a:srgbClr val="7A93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176" y="306"/>
      </p:cViewPr>
      <p:guideLst>
        <p:guide orient="horz" pos="1435"/>
        <p:guide orient="horz" pos="573"/>
        <p:guide orient="horz" pos="1798"/>
        <p:guide pos="5406"/>
        <p:guide pos="280"/>
        <p:guide pos="7265"/>
        <p:guide pos="4771"/>
        <p:guide pos="1142"/>
        <p:guide pos="3773"/>
        <p:guide pos="4907"/>
        <p:guide pos="2321"/>
        <p:guide pos="1731"/>
        <p:guide pos="5950"/>
        <p:guide pos="7356"/>
        <p:guide pos="371"/>
        <p:guide pos="2956"/>
        <p:guide pos="3546"/>
        <p:guide pos="6540"/>
        <p:guide orient="horz" pos="2251"/>
        <p:guide orient="horz" pos="2705"/>
        <p:guide orient="horz" pos="3113"/>
        <p:guide orient="horz" pos="3567"/>
        <p:guide pos="507"/>
        <p:guide orient="horz" pos="935"/>
        <p:guide orient="horz" pos="2750"/>
        <p:guide orient="horz" pos="2704"/>
        <p:guide orient="horz" pos="1842"/>
        <p:guide orient="horz" pos="2469"/>
        <p:guide orient="horz" pos="3067"/>
        <p:guide orient="horz" pos="3566"/>
        <p:guide pos="5905"/>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EFCA8206-14FE-421C-905D-2ECB6981DF5F}" type="datetimeFigureOut">
              <a:rPr lang="en-US" smtClean="0"/>
              <a:t>1/21/2026</a:t>
            </a:fld>
            <a:endParaRPr lang="en-US" dirty="0"/>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BCF9315F-931E-40B5-A461-5BC42B780FE2}" type="slidenum">
              <a:rPr lang="en-US" smtClean="0"/>
              <a:t>‹N°›</a:t>
            </a:fld>
            <a:endParaRPr lang="en-US" dirty="0"/>
          </a:p>
        </p:txBody>
      </p:sp>
    </p:spTree>
    <p:extLst>
      <p:ext uri="{BB962C8B-B14F-4D97-AF65-F5344CB8AC3E}">
        <p14:creationId xmlns:p14="http://schemas.microsoft.com/office/powerpoint/2010/main" val="1231279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dirty="0"/>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9D91F375-ABD4-43B0-95A2-6A338A4A5C04}" type="datetimeFigureOut">
              <a:rPr lang="fr-FR" smtClean="0"/>
              <a:t>21/01/2026</a:t>
            </a:fld>
            <a:endParaRPr lang="fr-FR" dirty="0"/>
          </a:p>
        </p:txBody>
      </p:sp>
      <p:sp>
        <p:nvSpPr>
          <p:cNvPr id="4" name="Espace réservé de l'image des diapositives 3"/>
          <p:cNvSpPr>
            <a:spLocks noGrp="1" noRot="1" noChangeAspect="1"/>
          </p:cNvSpPr>
          <p:nvPr>
            <p:ph type="sldImg" idx="2"/>
          </p:nvPr>
        </p:nvSpPr>
        <p:spPr>
          <a:xfrm>
            <a:off x="158750" y="768350"/>
            <a:ext cx="6781800" cy="3836988"/>
          </a:xfrm>
          <a:prstGeom prst="rect">
            <a:avLst/>
          </a:prstGeom>
          <a:noFill/>
          <a:ln w="12700">
            <a:solidFill>
              <a:prstClr val="black"/>
            </a:solidFill>
          </a:ln>
        </p:spPr>
        <p:txBody>
          <a:bodyPr vert="horz" lIns="99048" tIns="49524" rIns="99048" bIns="49524" rtlCol="0" anchor="ctr"/>
          <a:lstStyle/>
          <a:p>
            <a:endParaRPr lang="fr-FR" dirty="0"/>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dirty="0"/>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C3EF5842-04F3-4695-8C7E-60D49603CB5D}" type="slidenum">
              <a:rPr lang="fr-FR" smtClean="0"/>
              <a:t>‹N°›</a:t>
            </a:fld>
            <a:endParaRPr lang="fr-FR" dirty="0"/>
          </a:p>
        </p:txBody>
      </p:sp>
    </p:spTree>
    <p:extLst>
      <p:ext uri="{BB962C8B-B14F-4D97-AF65-F5344CB8AC3E}">
        <p14:creationId xmlns:p14="http://schemas.microsoft.com/office/powerpoint/2010/main" val="1319601043"/>
      </p:ext>
    </p:extLst>
  </p:cSld>
  <p:clrMap bg1="lt1" tx1="dk1" bg2="lt2" tx2="dk2" accent1="accent1" accent2="accent2" accent3="accent3" accent4="accent4" accent5="accent5" accent6="accent6" hlink="hlink" folHlink="folHlink"/>
  <p:notesStyle>
    <a:lvl1pPr marL="0" algn="l" defTabSz="1213121" rtl="0" eaLnBrk="1" latinLnBrk="0" hangingPunct="1">
      <a:defRPr sz="1600" kern="1200">
        <a:solidFill>
          <a:schemeClr val="tx1"/>
        </a:solidFill>
        <a:latin typeface="+mn-lt"/>
        <a:ea typeface="+mn-ea"/>
        <a:cs typeface="+mn-cs"/>
      </a:defRPr>
    </a:lvl1pPr>
    <a:lvl2pPr marL="606561" algn="l" defTabSz="1213121" rtl="0" eaLnBrk="1" latinLnBrk="0" hangingPunct="1">
      <a:defRPr sz="1600" kern="1200">
        <a:solidFill>
          <a:schemeClr val="tx1"/>
        </a:solidFill>
        <a:latin typeface="+mn-lt"/>
        <a:ea typeface="+mn-ea"/>
        <a:cs typeface="+mn-cs"/>
      </a:defRPr>
    </a:lvl2pPr>
    <a:lvl3pPr marL="1213121" algn="l" defTabSz="1213121" rtl="0" eaLnBrk="1" latinLnBrk="0" hangingPunct="1">
      <a:defRPr sz="1600" kern="1200">
        <a:solidFill>
          <a:schemeClr val="tx1"/>
        </a:solidFill>
        <a:latin typeface="+mn-lt"/>
        <a:ea typeface="+mn-ea"/>
        <a:cs typeface="+mn-cs"/>
      </a:defRPr>
    </a:lvl3pPr>
    <a:lvl4pPr marL="1819684" algn="l" defTabSz="1213121" rtl="0" eaLnBrk="1" latinLnBrk="0" hangingPunct="1">
      <a:defRPr sz="1600" kern="1200">
        <a:solidFill>
          <a:schemeClr val="tx1"/>
        </a:solidFill>
        <a:latin typeface="+mn-lt"/>
        <a:ea typeface="+mn-ea"/>
        <a:cs typeface="+mn-cs"/>
      </a:defRPr>
    </a:lvl4pPr>
    <a:lvl5pPr marL="2426242" algn="l" defTabSz="1213121" rtl="0" eaLnBrk="1" latinLnBrk="0" hangingPunct="1">
      <a:defRPr sz="1600" kern="1200">
        <a:solidFill>
          <a:schemeClr val="tx1"/>
        </a:solidFill>
        <a:latin typeface="+mn-lt"/>
        <a:ea typeface="+mn-ea"/>
        <a:cs typeface="+mn-cs"/>
      </a:defRPr>
    </a:lvl5pPr>
    <a:lvl6pPr marL="3032803" algn="l" defTabSz="1213121" rtl="0" eaLnBrk="1" latinLnBrk="0" hangingPunct="1">
      <a:defRPr sz="1600" kern="1200">
        <a:solidFill>
          <a:schemeClr val="tx1"/>
        </a:solidFill>
        <a:latin typeface="+mn-lt"/>
        <a:ea typeface="+mn-ea"/>
        <a:cs typeface="+mn-cs"/>
      </a:defRPr>
    </a:lvl6pPr>
    <a:lvl7pPr marL="3639359" algn="l" defTabSz="1213121" rtl="0" eaLnBrk="1" latinLnBrk="0" hangingPunct="1">
      <a:defRPr sz="1600" kern="1200">
        <a:solidFill>
          <a:schemeClr val="tx1"/>
        </a:solidFill>
        <a:latin typeface="+mn-lt"/>
        <a:ea typeface="+mn-ea"/>
        <a:cs typeface="+mn-cs"/>
      </a:defRPr>
    </a:lvl7pPr>
    <a:lvl8pPr marL="4245922" algn="l" defTabSz="1213121" rtl="0" eaLnBrk="1" latinLnBrk="0" hangingPunct="1">
      <a:defRPr sz="1600" kern="1200">
        <a:solidFill>
          <a:schemeClr val="tx1"/>
        </a:solidFill>
        <a:latin typeface="+mn-lt"/>
        <a:ea typeface="+mn-ea"/>
        <a:cs typeface="+mn-cs"/>
      </a:defRPr>
    </a:lvl8pPr>
    <a:lvl9pPr marL="4852482" algn="l" defTabSz="121312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to change the background:</a:t>
            </a:r>
          </a:p>
          <a:p>
            <a:pPr marL="285750" indent="-285750">
              <a:buFont typeface="Arial" panose="020B0604020202020204" pitchFamily="34" charset="0"/>
              <a:buChar char="•"/>
            </a:pPr>
            <a:r>
              <a:rPr lang="en-GB" baseline="0" dirty="0"/>
              <a:t> Click the picture icon</a:t>
            </a:r>
          </a:p>
          <a:p>
            <a:pPr marL="285750" indent="-285750">
              <a:buFont typeface="Arial" panose="020B0604020202020204" pitchFamily="34" charset="0"/>
              <a:buChar char="•"/>
            </a:pPr>
            <a:r>
              <a:rPr lang="en-GB" baseline="0" dirty="0"/>
              <a:t>Chose the image you like from your files</a:t>
            </a:r>
          </a:p>
          <a:p>
            <a:pPr marL="285750" indent="-285750">
              <a:buFont typeface="Arial" panose="020B0604020202020204" pitchFamily="34" charset="0"/>
              <a:buChar char="•"/>
            </a:pPr>
            <a:r>
              <a:rPr lang="en-GB" baseline="0" dirty="0"/>
              <a:t>Right click the image &gt; Send to Back &gt; Send to Back </a:t>
            </a:r>
          </a:p>
          <a:p>
            <a:pPr marL="285750" indent="-285750">
              <a:buFont typeface="Arial" panose="020B0604020202020204" pitchFamily="34" charset="0"/>
              <a:buChar char="•"/>
            </a:pPr>
            <a:r>
              <a:rPr lang="en-GB" baseline="0" dirty="0"/>
              <a:t>You can visit: https://www.photostock.mcq.bnpparibas.com for more pictures!</a:t>
            </a:r>
          </a:p>
          <a:p>
            <a:pPr marL="0" indent="0">
              <a:buFont typeface="Arial" panose="020B0604020202020204" pitchFamily="34" charset="0"/>
              <a:buNone/>
            </a:pPr>
            <a:r>
              <a:rPr lang="en-GB" baseline="0" dirty="0"/>
              <a:t>PS: if you need you can crop the image to better fit your slide</a:t>
            </a:r>
          </a:p>
          <a:p>
            <a:pPr marL="285750" indent="-285750">
              <a:buFontTx/>
              <a:buChar char="-"/>
            </a:pPr>
            <a:endParaRPr lang="en-GB" dirty="0"/>
          </a:p>
        </p:txBody>
      </p:sp>
      <p:sp>
        <p:nvSpPr>
          <p:cNvPr id="4" name="Slide Number Placeholder 3"/>
          <p:cNvSpPr>
            <a:spLocks noGrp="1"/>
          </p:cNvSpPr>
          <p:nvPr>
            <p:ph type="sldNum" sz="quarter" idx="10"/>
          </p:nvPr>
        </p:nvSpPr>
        <p:spPr/>
        <p:txBody>
          <a:bodyPr/>
          <a:lstStyle/>
          <a:p>
            <a:fld id="{C3EF5842-04F3-4695-8C7E-60D49603CB5D}" type="slidenum">
              <a:rPr lang="fr-FR" smtClean="0"/>
              <a:t>1</a:t>
            </a:fld>
            <a:endParaRPr lang="fr-FR" dirty="0"/>
          </a:p>
        </p:txBody>
      </p:sp>
    </p:spTree>
    <p:extLst>
      <p:ext uri="{BB962C8B-B14F-4D97-AF65-F5344CB8AC3E}">
        <p14:creationId xmlns:p14="http://schemas.microsoft.com/office/powerpoint/2010/main" val="4111292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8750" y="768350"/>
            <a:ext cx="6781800" cy="3836988"/>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3EF5842-04F3-4695-8C7E-60D49603CB5D}" type="slidenum">
              <a:rPr lang="fr-FR" smtClean="0">
                <a:solidFill>
                  <a:prstClr val="black"/>
                </a:solidFill>
              </a:rPr>
              <a:pPr/>
              <a:t>2</a:t>
            </a:fld>
            <a:endParaRPr lang="fr-FR" dirty="0">
              <a:solidFill>
                <a:prstClr val="black"/>
              </a:solidFill>
            </a:endParaRPr>
          </a:p>
        </p:txBody>
      </p:sp>
    </p:spTree>
    <p:extLst>
      <p:ext uri="{BB962C8B-B14F-4D97-AF65-F5344CB8AC3E}">
        <p14:creationId xmlns:p14="http://schemas.microsoft.com/office/powerpoint/2010/main" val="4187599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EF5842-04F3-4695-8C7E-60D49603CB5D}" type="slidenum">
              <a:rPr lang="fr-FR" smtClean="0"/>
              <a:t>6</a:t>
            </a:fld>
            <a:endParaRPr lang="fr-FR" dirty="0"/>
          </a:p>
        </p:txBody>
      </p:sp>
    </p:spTree>
    <p:extLst>
      <p:ext uri="{BB962C8B-B14F-4D97-AF65-F5344CB8AC3E}">
        <p14:creationId xmlns:p14="http://schemas.microsoft.com/office/powerpoint/2010/main" val="541606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3121" rtl="0" eaLnBrk="1" fontAlgn="auto" latinLnBrk="0" hangingPunct="1">
              <a:lnSpc>
                <a:spcPct val="100000"/>
              </a:lnSpc>
              <a:spcBef>
                <a:spcPts val="0"/>
              </a:spcBef>
              <a:spcAft>
                <a:spcPts val="0"/>
              </a:spcAft>
              <a:buClrTx/>
              <a:buSzTx/>
              <a:buFontTx/>
              <a:buNone/>
              <a:tabLst/>
              <a:defRPr/>
            </a:pPr>
            <a:r>
              <a:rPr lang="en-GB" dirty="0"/>
              <a:t>TO INSERT YOUR OWN PICTURE, JUST DELETE THIS ONE</a:t>
            </a:r>
            <a:r>
              <a:rPr lang="en-GB" baseline="0" dirty="0"/>
              <a:t> AND CLICK ON THE PICTURE ICON</a:t>
            </a:r>
            <a:endParaRPr lang="en-GB" dirty="0"/>
          </a:p>
          <a:p>
            <a:pPr marL="0" marR="0" indent="0" algn="l" defTabSz="1213121" rtl="0" eaLnBrk="1" fontAlgn="auto" latinLnBrk="0" hangingPunct="1">
              <a:lnSpc>
                <a:spcPct val="100000"/>
              </a:lnSpc>
              <a:spcBef>
                <a:spcPts val="0"/>
              </a:spcBef>
              <a:spcAft>
                <a:spcPts val="0"/>
              </a:spcAft>
              <a:buClrTx/>
              <a:buSzTx/>
              <a:buFontTx/>
              <a:buNone/>
              <a:tabLst/>
              <a:defRPr/>
            </a:pPr>
            <a:r>
              <a:rPr lang="en-GB" baseline="0" dirty="0"/>
              <a:t>You can visit: https://www.photostock.mcq.bnpparibas.com for more pictures!</a:t>
            </a:r>
          </a:p>
          <a:p>
            <a:endParaRPr lang="en-GB" dirty="0"/>
          </a:p>
        </p:txBody>
      </p:sp>
      <p:sp>
        <p:nvSpPr>
          <p:cNvPr id="4" name="Slide Number Placeholder 3"/>
          <p:cNvSpPr>
            <a:spLocks noGrp="1"/>
          </p:cNvSpPr>
          <p:nvPr>
            <p:ph type="sldNum" sz="quarter" idx="10"/>
          </p:nvPr>
        </p:nvSpPr>
        <p:spPr/>
        <p:txBody>
          <a:bodyPr/>
          <a:lstStyle/>
          <a:p>
            <a:fld id="{C3EF5842-04F3-4695-8C7E-60D49603CB5D}" type="slidenum">
              <a:rPr lang="fr-FR" smtClean="0"/>
              <a:t>7</a:t>
            </a:fld>
            <a:endParaRPr lang="fr-FR" dirty="0"/>
          </a:p>
        </p:txBody>
      </p:sp>
    </p:spTree>
    <p:extLst>
      <p:ext uri="{BB962C8B-B14F-4D97-AF65-F5344CB8AC3E}">
        <p14:creationId xmlns:p14="http://schemas.microsoft.com/office/powerpoint/2010/main" val="2795216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3121" rtl="0" eaLnBrk="1" fontAlgn="auto" latinLnBrk="0" hangingPunct="1">
              <a:lnSpc>
                <a:spcPct val="100000"/>
              </a:lnSpc>
              <a:spcBef>
                <a:spcPts val="0"/>
              </a:spcBef>
              <a:spcAft>
                <a:spcPts val="0"/>
              </a:spcAft>
              <a:buClrTx/>
              <a:buSzTx/>
              <a:buFontTx/>
              <a:buNone/>
              <a:tabLst/>
              <a:defRPr/>
            </a:pPr>
            <a:r>
              <a:rPr lang="en-GB" dirty="0"/>
              <a:t>TO INSERT YOUR OWN PICTURE, JUST DELETE THIS ONE</a:t>
            </a:r>
            <a:r>
              <a:rPr lang="en-GB" baseline="0" dirty="0"/>
              <a:t> AND CLICK ON THE PICTURE ICON</a:t>
            </a:r>
            <a:endParaRPr lang="en-GB" dirty="0"/>
          </a:p>
          <a:p>
            <a:pPr marL="0" marR="0" indent="0" algn="l" defTabSz="1213121" rtl="0" eaLnBrk="1" fontAlgn="auto" latinLnBrk="0" hangingPunct="1">
              <a:lnSpc>
                <a:spcPct val="100000"/>
              </a:lnSpc>
              <a:spcBef>
                <a:spcPts val="0"/>
              </a:spcBef>
              <a:spcAft>
                <a:spcPts val="0"/>
              </a:spcAft>
              <a:buClrTx/>
              <a:buSzTx/>
              <a:buFontTx/>
              <a:buNone/>
              <a:tabLst/>
              <a:defRPr/>
            </a:pPr>
            <a:r>
              <a:rPr lang="en-GB" baseline="0" dirty="0"/>
              <a:t>You can visit: https://www.photostock.mcq.bnpparibas.com for more pictures!</a:t>
            </a:r>
          </a:p>
          <a:p>
            <a:endParaRPr lang="en-GB" dirty="0"/>
          </a:p>
        </p:txBody>
      </p:sp>
      <p:sp>
        <p:nvSpPr>
          <p:cNvPr id="4" name="Slide Number Placeholder 3"/>
          <p:cNvSpPr>
            <a:spLocks noGrp="1"/>
          </p:cNvSpPr>
          <p:nvPr>
            <p:ph type="sldNum" sz="quarter" idx="10"/>
          </p:nvPr>
        </p:nvSpPr>
        <p:spPr/>
        <p:txBody>
          <a:bodyPr/>
          <a:lstStyle/>
          <a:p>
            <a:fld id="{C3EF5842-04F3-4695-8C7E-60D49603CB5D}" type="slidenum">
              <a:rPr lang="fr-FR" smtClean="0"/>
              <a:t>8</a:t>
            </a:fld>
            <a:endParaRPr lang="fr-FR" dirty="0"/>
          </a:p>
        </p:txBody>
      </p:sp>
    </p:spTree>
    <p:extLst>
      <p:ext uri="{BB962C8B-B14F-4D97-AF65-F5344CB8AC3E}">
        <p14:creationId xmlns:p14="http://schemas.microsoft.com/office/powerpoint/2010/main" val="9606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EF5842-04F3-4695-8C7E-60D49603CB5D}" type="slidenum">
              <a:rPr lang="fr-FR" smtClean="0"/>
              <a:t>9</a:t>
            </a:fld>
            <a:endParaRPr lang="fr-FR" dirty="0"/>
          </a:p>
        </p:txBody>
      </p:sp>
    </p:spTree>
    <p:extLst>
      <p:ext uri="{BB962C8B-B14F-4D97-AF65-F5344CB8AC3E}">
        <p14:creationId xmlns:p14="http://schemas.microsoft.com/office/powerpoint/2010/main" val="1465810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3121" rtl="0" eaLnBrk="1" fontAlgn="auto" latinLnBrk="0" hangingPunct="1">
              <a:lnSpc>
                <a:spcPct val="100000"/>
              </a:lnSpc>
              <a:spcBef>
                <a:spcPts val="0"/>
              </a:spcBef>
              <a:spcAft>
                <a:spcPts val="0"/>
              </a:spcAft>
              <a:buClrTx/>
              <a:buSzTx/>
              <a:buFontTx/>
              <a:buNone/>
              <a:tabLst/>
              <a:defRPr/>
            </a:pPr>
            <a:r>
              <a:rPr lang="en-GB" dirty="0"/>
              <a:t>TO INSERT YOUR OWN PICTURE, JUST DELETE THIS ONE</a:t>
            </a:r>
            <a:r>
              <a:rPr lang="en-GB" baseline="0" dirty="0"/>
              <a:t> AND CLICK ON THE PICTURE ICON</a:t>
            </a:r>
            <a:endParaRPr lang="en-GB" dirty="0"/>
          </a:p>
          <a:p>
            <a:pPr marL="0" marR="0" indent="0" algn="l" defTabSz="1213121" rtl="0" eaLnBrk="1" fontAlgn="auto" latinLnBrk="0" hangingPunct="1">
              <a:lnSpc>
                <a:spcPct val="100000"/>
              </a:lnSpc>
              <a:spcBef>
                <a:spcPts val="0"/>
              </a:spcBef>
              <a:spcAft>
                <a:spcPts val="0"/>
              </a:spcAft>
              <a:buClrTx/>
              <a:buSzTx/>
              <a:buFontTx/>
              <a:buNone/>
              <a:tabLst/>
              <a:defRPr/>
            </a:pPr>
            <a:r>
              <a:rPr lang="en-GB" baseline="0" dirty="0"/>
              <a:t>You can visit: https://www.photostock.mcq.bnpparibas.com for more pictures!</a:t>
            </a:r>
          </a:p>
          <a:p>
            <a:endParaRPr lang="en-GB" dirty="0"/>
          </a:p>
        </p:txBody>
      </p:sp>
      <p:sp>
        <p:nvSpPr>
          <p:cNvPr id="4" name="Slide Number Placeholder 3"/>
          <p:cNvSpPr>
            <a:spLocks noGrp="1"/>
          </p:cNvSpPr>
          <p:nvPr>
            <p:ph type="sldNum" sz="quarter" idx="10"/>
          </p:nvPr>
        </p:nvSpPr>
        <p:spPr/>
        <p:txBody>
          <a:bodyPr/>
          <a:lstStyle/>
          <a:p>
            <a:pPr marL="0" marR="0" lvl="0" indent="0" algn="r" defTabSz="1213121" rtl="0" eaLnBrk="1" fontAlgn="auto" latinLnBrk="0" hangingPunct="1">
              <a:lnSpc>
                <a:spcPct val="100000"/>
              </a:lnSpc>
              <a:spcBef>
                <a:spcPts val="0"/>
              </a:spcBef>
              <a:spcAft>
                <a:spcPts val="0"/>
              </a:spcAft>
              <a:buClrTx/>
              <a:buSzTx/>
              <a:buFontTx/>
              <a:buNone/>
              <a:tabLst/>
              <a:defRPr/>
            </a:pPr>
            <a:fld id="{C3EF5842-04F3-4695-8C7E-60D49603CB5D}"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3121" rtl="0" eaLnBrk="1" fontAlgn="auto" latinLnBrk="0" hangingPunct="1">
                <a:lnSpc>
                  <a:spcPct val="100000"/>
                </a:lnSpc>
                <a:spcBef>
                  <a:spcPts val="0"/>
                </a:spcBef>
                <a:spcAft>
                  <a:spcPts val="0"/>
                </a:spcAft>
                <a:buClrTx/>
                <a:buSzTx/>
                <a:buFontTx/>
                <a:buNone/>
                <a:tabLst/>
                <a:defRPr/>
              </a:pPr>
              <a:t>10</a:t>
            </a:fld>
            <a:endParaRPr kumimoji="0" lang="fr-FR"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4041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8750" y="768350"/>
            <a:ext cx="6781800" cy="3836988"/>
          </a:xfrm>
        </p:spPr>
      </p:sp>
      <p:sp>
        <p:nvSpPr>
          <p:cNvPr id="3" name="Espace réservé des commentaires 2"/>
          <p:cNvSpPr>
            <a:spLocks noGrp="1"/>
          </p:cNvSpPr>
          <p:nvPr>
            <p:ph type="body" idx="1"/>
          </p:nvPr>
        </p:nvSpPr>
        <p:spPr/>
        <p:txBody>
          <a:bodyPr/>
          <a:lstStyle/>
          <a:p>
            <a:endParaRPr lang="fr-FR" sz="800" dirty="0"/>
          </a:p>
        </p:txBody>
      </p:sp>
      <p:sp>
        <p:nvSpPr>
          <p:cNvPr id="4" name="Espace réservé du numéro de diapositive 3"/>
          <p:cNvSpPr>
            <a:spLocks noGrp="1"/>
          </p:cNvSpPr>
          <p:nvPr>
            <p:ph type="sldNum" sz="quarter" idx="10"/>
          </p:nvPr>
        </p:nvSpPr>
        <p:spPr/>
        <p:txBody>
          <a:bodyPr/>
          <a:lstStyle/>
          <a:p>
            <a:fld id="{C3EF5842-04F3-4695-8C7E-60D49603CB5D}" type="slidenum">
              <a:rPr lang="fr-FR" smtClean="0">
                <a:solidFill>
                  <a:prstClr val="black"/>
                </a:solidFill>
              </a:rPr>
              <a:pPr/>
              <a:t>11</a:t>
            </a:fld>
            <a:endParaRPr lang="fr-FR" dirty="0">
              <a:solidFill>
                <a:prstClr val="black"/>
              </a:solidFill>
            </a:endParaRPr>
          </a:p>
        </p:txBody>
      </p:sp>
    </p:spTree>
    <p:extLst>
      <p:ext uri="{BB962C8B-B14F-4D97-AF65-F5344CB8AC3E}">
        <p14:creationId xmlns:p14="http://schemas.microsoft.com/office/powerpoint/2010/main" val="32185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213121" rtl="0" eaLnBrk="1" fontAlgn="auto" latinLnBrk="0" hangingPunct="1">
              <a:lnSpc>
                <a:spcPct val="100000"/>
              </a:lnSpc>
              <a:spcBef>
                <a:spcPts val="0"/>
              </a:spcBef>
              <a:spcAft>
                <a:spcPts val="0"/>
              </a:spcAft>
              <a:buClrTx/>
              <a:buSzTx/>
              <a:buFontTx/>
              <a:buNone/>
              <a:tabLst/>
              <a:defRPr/>
            </a:pPr>
            <a:fld id="{C3EF5842-04F3-4695-8C7E-60D49603CB5D}"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3121" rtl="0" eaLnBrk="1" fontAlgn="auto" latinLnBrk="0" hangingPunct="1">
                <a:lnSpc>
                  <a:spcPct val="100000"/>
                </a:lnSpc>
                <a:spcBef>
                  <a:spcPts val="0"/>
                </a:spcBef>
                <a:spcAft>
                  <a:spcPts val="0"/>
                </a:spcAft>
                <a:buClrTx/>
                <a:buSzTx/>
                <a:buFontTx/>
                <a:buNone/>
                <a:tabLst/>
                <a:defRPr/>
              </a:pPr>
              <a:t>19</a:t>
            </a:fld>
            <a:endParaRPr kumimoji="0" lang="fr-FR"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9794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AND VISUAL">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12122150" cy="5096460"/>
          </a:xfrm>
          <a:prstGeom prst="rect">
            <a:avLst/>
          </a:prstGeom>
          <a:solidFill>
            <a:schemeClr val="bg1">
              <a:lumMod val="95000"/>
            </a:schemeClr>
          </a:solidFill>
        </p:spPr>
        <p:txBody>
          <a:bodyPr/>
          <a:lstStyle/>
          <a:p>
            <a:endParaRPr lang="en-GB" dirty="0"/>
          </a:p>
        </p:txBody>
      </p:sp>
      <p:sp>
        <p:nvSpPr>
          <p:cNvPr id="21" name="Rectangle 20"/>
          <p:cNvSpPr/>
          <p:nvPr userDrawn="1"/>
        </p:nvSpPr>
        <p:spPr>
          <a:xfrm>
            <a:off x="-12841" y="5083545"/>
            <a:ext cx="12134991" cy="177604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78" tIns="119565" rIns="121478" bIns="119565" numCol="1" spcCol="0" rtlCol="0" fromWordArt="0" anchor="ctr" anchorCtr="0" forceAA="0" compatLnSpc="1">
            <a:prstTxWarp prst="textNoShape">
              <a:avLst/>
            </a:prstTxWarp>
            <a:noAutofit/>
          </a:bodyPr>
          <a:lstStyle/>
          <a:p>
            <a:pPr algn="ctr" defTabSz="1214780"/>
            <a:endParaRPr lang="fr-FR" sz="1900" dirty="0">
              <a:solidFill>
                <a:srgbClr val="000000"/>
              </a:solidFill>
            </a:endParaRPr>
          </a:p>
        </p:txBody>
      </p:sp>
      <p:sp>
        <p:nvSpPr>
          <p:cNvPr id="14" name="Rectangle 13"/>
          <p:cNvSpPr/>
          <p:nvPr userDrawn="1"/>
        </p:nvSpPr>
        <p:spPr>
          <a:xfrm>
            <a:off x="1455534" y="4783401"/>
            <a:ext cx="4629325" cy="603468"/>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78" tIns="119565" rIns="121478" bIns="119565" numCol="1" spcCol="0" rtlCol="0" fromWordArt="0" anchor="ctr" anchorCtr="0" forceAA="0" compatLnSpc="1">
            <a:prstTxWarp prst="textNoShape">
              <a:avLst/>
            </a:prstTxWarp>
            <a:noAutofit/>
          </a:bodyPr>
          <a:lstStyle/>
          <a:p>
            <a:pPr algn="ctr" defTabSz="1214780"/>
            <a:endParaRPr lang="fr-FR" sz="1300" dirty="0">
              <a:solidFill>
                <a:srgbClr val="43B02A"/>
              </a:solidFill>
            </a:endParaRPr>
          </a:p>
        </p:txBody>
      </p:sp>
      <p:sp>
        <p:nvSpPr>
          <p:cNvPr id="2" name="Titre 1"/>
          <p:cNvSpPr>
            <a:spLocks noGrp="1"/>
          </p:cNvSpPr>
          <p:nvPr>
            <p:ph type="ctrTitle" hasCustomPrompt="1"/>
          </p:nvPr>
        </p:nvSpPr>
        <p:spPr>
          <a:xfrm>
            <a:off x="517290" y="478937"/>
            <a:ext cx="7064085" cy="1334985"/>
          </a:xfrm>
        </p:spPr>
        <p:txBody>
          <a:bodyPr anchor="t">
            <a:noAutofit/>
          </a:bodyPr>
          <a:lstStyle>
            <a:lvl1pPr algn="l">
              <a:lnSpc>
                <a:spcPct val="85000"/>
              </a:lnSpc>
              <a:defRPr sz="4800" b="1" cap="all" spc="0" baseline="0">
                <a:solidFill>
                  <a:schemeClr val="tx1"/>
                </a:solidFill>
              </a:defRPr>
            </a:lvl1pPr>
          </a:lstStyle>
          <a:p>
            <a:r>
              <a:rPr lang="fr-FR" noProof="0" err="1"/>
              <a:t>presentation</a:t>
            </a:r>
            <a:r>
              <a:rPr lang="fr-FR" noProof="0"/>
              <a:t> </a:t>
            </a:r>
            <a:r>
              <a:rPr lang="fr-FR" noProof="0" err="1"/>
              <a:t>title</a:t>
            </a:r>
            <a:r>
              <a:rPr lang="fr-FR" noProof="0"/>
              <a:t> </a:t>
            </a:r>
            <a:br>
              <a:rPr lang="fr-FR" noProof="0"/>
            </a:br>
            <a:r>
              <a:rPr lang="fr-FR" noProof="0"/>
              <a:t>on multi-</a:t>
            </a:r>
            <a:r>
              <a:rPr lang="fr-FR" noProof="0" err="1"/>
              <a:t>lines</a:t>
            </a:r>
            <a:endParaRPr lang="fr-FR" noProof="0"/>
          </a:p>
        </p:txBody>
      </p:sp>
      <p:sp>
        <p:nvSpPr>
          <p:cNvPr id="3" name="Sous-titre 2"/>
          <p:cNvSpPr>
            <a:spLocks noGrp="1"/>
          </p:cNvSpPr>
          <p:nvPr>
            <p:ph type="subTitle" idx="1" hasCustomPrompt="1"/>
          </p:nvPr>
        </p:nvSpPr>
        <p:spPr>
          <a:xfrm>
            <a:off x="517290" y="1800794"/>
            <a:ext cx="7063300" cy="432100"/>
          </a:xfrm>
          <a:prstGeom prst="rect">
            <a:avLst/>
          </a:prstGeom>
        </p:spPr>
        <p:txBody>
          <a:bodyPr lIns="0" anchor="ctr">
            <a:noAutofit/>
          </a:bodyPr>
          <a:lstStyle>
            <a:lvl1pPr marL="0" indent="0" algn="l">
              <a:buNone/>
              <a:defRPr sz="2800" cap="all" baseline="0">
                <a:solidFill>
                  <a:schemeClr val="tx1"/>
                </a:solidFill>
                <a:latin typeface="+mj-lt"/>
              </a:defRPr>
            </a:lvl1pPr>
            <a:lvl2pPr marL="607390" indent="0" algn="ctr">
              <a:buNone/>
              <a:defRPr>
                <a:solidFill>
                  <a:schemeClr val="tx1">
                    <a:tint val="75000"/>
                  </a:schemeClr>
                </a:solidFill>
              </a:defRPr>
            </a:lvl2pPr>
            <a:lvl3pPr marL="1214780" indent="0" algn="ctr">
              <a:buNone/>
              <a:defRPr>
                <a:solidFill>
                  <a:schemeClr val="tx1">
                    <a:tint val="75000"/>
                  </a:schemeClr>
                </a:solidFill>
              </a:defRPr>
            </a:lvl3pPr>
            <a:lvl4pPr marL="1822171" indent="0" algn="ctr">
              <a:buNone/>
              <a:defRPr>
                <a:solidFill>
                  <a:schemeClr val="tx1">
                    <a:tint val="75000"/>
                  </a:schemeClr>
                </a:solidFill>
              </a:defRPr>
            </a:lvl4pPr>
            <a:lvl5pPr marL="2429561" indent="0" algn="ctr">
              <a:buNone/>
              <a:defRPr>
                <a:solidFill>
                  <a:schemeClr val="tx1">
                    <a:tint val="75000"/>
                  </a:schemeClr>
                </a:solidFill>
              </a:defRPr>
            </a:lvl5pPr>
            <a:lvl6pPr marL="3036951" indent="0" algn="ctr">
              <a:buNone/>
              <a:defRPr>
                <a:solidFill>
                  <a:schemeClr val="tx1">
                    <a:tint val="75000"/>
                  </a:schemeClr>
                </a:solidFill>
              </a:defRPr>
            </a:lvl6pPr>
            <a:lvl7pPr marL="3644341" indent="0" algn="ctr">
              <a:buNone/>
              <a:defRPr>
                <a:solidFill>
                  <a:schemeClr val="tx1">
                    <a:tint val="75000"/>
                  </a:schemeClr>
                </a:solidFill>
              </a:defRPr>
            </a:lvl7pPr>
            <a:lvl8pPr marL="4251731" indent="0" algn="ctr">
              <a:buNone/>
              <a:defRPr>
                <a:solidFill>
                  <a:schemeClr val="tx1">
                    <a:tint val="75000"/>
                  </a:schemeClr>
                </a:solidFill>
              </a:defRPr>
            </a:lvl8pPr>
            <a:lvl9pPr marL="4859122" indent="0" algn="ctr">
              <a:buNone/>
              <a:defRPr>
                <a:solidFill>
                  <a:schemeClr val="tx1">
                    <a:tint val="75000"/>
                  </a:schemeClr>
                </a:solidFill>
              </a:defRPr>
            </a:lvl9pPr>
          </a:lstStyle>
          <a:p>
            <a:r>
              <a:rPr lang="fr-FR" noProof="0" err="1"/>
              <a:t>subtitle</a:t>
            </a:r>
            <a:endParaRPr lang="fr-FR" noProof="0"/>
          </a:p>
        </p:txBody>
      </p:sp>
      <p:sp>
        <p:nvSpPr>
          <p:cNvPr id="19" name="Espace réservé du texte 2"/>
          <p:cNvSpPr>
            <a:spLocks noGrp="1"/>
          </p:cNvSpPr>
          <p:nvPr>
            <p:ph type="body" idx="13" hasCustomPrompt="1"/>
          </p:nvPr>
        </p:nvSpPr>
        <p:spPr>
          <a:xfrm>
            <a:off x="1632005" y="4872888"/>
            <a:ext cx="4199800" cy="216050"/>
          </a:xfrm>
          <a:prstGeom prst="rect">
            <a:avLst/>
          </a:prstGeom>
        </p:spPr>
        <p:txBody>
          <a:bodyPr lIns="0" rIns="0" anchor="ctr">
            <a:normAutofit/>
          </a:bodyPr>
          <a:lstStyle>
            <a:lvl1pPr marL="0" indent="0" algn="l">
              <a:buNone/>
              <a:defRPr sz="1050" b="0" cap="all" baseline="0">
                <a:solidFill>
                  <a:schemeClr val="bg1"/>
                </a:solidFill>
              </a:defRPr>
            </a:lvl1pPr>
            <a:lvl2pPr marL="607390" indent="0">
              <a:buNone/>
              <a:defRPr sz="2700" b="1"/>
            </a:lvl2pPr>
            <a:lvl3pPr marL="1214780" indent="0">
              <a:buNone/>
              <a:defRPr sz="2400" b="1"/>
            </a:lvl3pPr>
            <a:lvl4pPr marL="1822171" indent="0">
              <a:buNone/>
              <a:defRPr sz="2100" b="1"/>
            </a:lvl4pPr>
            <a:lvl5pPr marL="2429561" indent="0">
              <a:buNone/>
              <a:defRPr sz="2100" b="1"/>
            </a:lvl5pPr>
            <a:lvl6pPr marL="3036951" indent="0">
              <a:buNone/>
              <a:defRPr sz="2100" b="1"/>
            </a:lvl6pPr>
            <a:lvl7pPr marL="3644341" indent="0">
              <a:buNone/>
              <a:defRPr sz="2100" b="1"/>
            </a:lvl7pPr>
            <a:lvl8pPr marL="4251731" indent="0">
              <a:buNone/>
              <a:defRPr sz="2100" b="1"/>
            </a:lvl8pPr>
            <a:lvl9pPr marL="4859122" indent="0">
              <a:buNone/>
              <a:defRPr sz="2100" b="1"/>
            </a:lvl9pPr>
          </a:lstStyle>
          <a:p>
            <a:r>
              <a:rPr lang="fr-FR" noProof="0" err="1"/>
              <a:t>author’s</a:t>
            </a:r>
            <a:r>
              <a:rPr lang="fr-FR" noProof="0"/>
              <a:t> </a:t>
            </a:r>
            <a:r>
              <a:rPr lang="fr-FR" noProof="0" err="1"/>
              <a:t>name</a:t>
            </a:r>
            <a:endParaRPr lang="fr-FR" noProof="0"/>
          </a:p>
        </p:txBody>
      </p:sp>
      <p:sp>
        <p:nvSpPr>
          <p:cNvPr id="20" name="Espace réservé du texte 2"/>
          <p:cNvSpPr>
            <a:spLocks noGrp="1"/>
          </p:cNvSpPr>
          <p:nvPr>
            <p:ph type="body" idx="14" hasCustomPrompt="1"/>
          </p:nvPr>
        </p:nvSpPr>
        <p:spPr>
          <a:xfrm>
            <a:off x="1632005" y="5096460"/>
            <a:ext cx="4199800" cy="216050"/>
          </a:xfrm>
          <a:prstGeom prst="rect">
            <a:avLst/>
          </a:prstGeom>
        </p:spPr>
        <p:txBody>
          <a:bodyPr lIns="0" rIns="0" anchor="ctr">
            <a:noAutofit/>
          </a:bodyPr>
          <a:lstStyle>
            <a:lvl1pPr marL="0" indent="0" algn="l">
              <a:buNone/>
              <a:defRPr sz="1050" b="0">
                <a:solidFill>
                  <a:schemeClr val="bg1"/>
                </a:solidFill>
              </a:defRPr>
            </a:lvl1pPr>
            <a:lvl2pPr marL="607390" indent="0">
              <a:buNone/>
              <a:defRPr sz="2700" b="1"/>
            </a:lvl2pPr>
            <a:lvl3pPr marL="1214780" indent="0">
              <a:buNone/>
              <a:defRPr sz="2400" b="1"/>
            </a:lvl3pPr>
            <a:lvl4pPr marL="1822171" indent="0">
              <a:buNone/>
              <a:defRPr sz="2100" b="1"/>
            </a:lvl4pPr>
            <a:lvl5pPr marL="2429561" indent="0">
              <a:buNone/>
              <a:defRPr sz="2100" b="1"/>
            </a:lvl5pPr>
            <a:lvl6pPr marL="3036951" indent="0">
              <a:buNone/>
              <a:defRPr sz="2100" b="1"/>
            </a:lvl6pPr>
            <a:lvl7pPr marL="3644341" indent="0">
              <a:buNone/>
              <a:defRPr sz="2100" b="1"/>
            </a:lvl7pPr>
            <a:lvl8pPr marL="4251731" indent="0">
              <a:buNone/>
              <a:defRPr sz="2100" b="1"/>
            </a:lvl8pPr>
            <a:lvl9pPr marL="4859122" indent="0">
              <a:buNone/>
              <a:defRPr sz="2100" b="1"/>
            </a:lvl9pPr>
          </a:lstStyle>
          <a:p>
            <a:r>
              <a:rPr lang="fr-FR" noProof="0"/>
              <a:t>Location, 00/00/2015</a:t>
            </a:r>
          </a:p>
        </p:txBody>
      </p:sp>
      <p:pic>
        <p:nvPicPr>
          <p:cNvPr id="13" name="Imag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427" y="5460876"/>
            <a:ext cx="3986213" cy="1204722"/>
          </a:xfrm>
          <a:prstGeom prst="rect">
            <a:avLst/>
          </a:prstGeom>
          <a:ln>
            <a:noFill/>
          </a:ln>
        </p:spPr>
      </p:pic>
    </p:spTree>
    <p:extLst>
      <p:ext uri="{BB962C8B-B14F-4D97-AF65-F5344CB8AC3E}">
        <p14:creationId xmlns:p14="http://schemas.microsoft.com/office/powerpoint/2010/main" val="3941378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Footer ">
    <p:spTree>
      <p:nvGrpSpPr>
        <p:cNvPr id="1" name=""/>
        <p:cNvGrpSpPr/>
        <p:nvPr/>
      </p:nvGrpSpPr>
      <p:grpSpPr>
        <a:xfrm>
          <a:off x="0" y="0"/>
          <a:ext cx="0" cy="0"/>
          <a:chOff x="0" y="0"/>
          <a:chExt cx="0" cy="0"/>
        </a:xfrm>
      </p:grpSpPr>
      <p:sp>
        <p:nvSpPr>
          <p:cNvPr id="9" name="Rectangle 8"/>
          <p:cNvSpPr/>
          <p:nvPr userDrawn="1"/>
        </p:nvSpPr>
        <p:spPr>
          <a:xfrm>
            <a:off x="8293323" y="0"/>
            <a:ext cx="3828827" cy="6103853"/>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400" dirty="0">
              <a:solidFill>
                <a:schemeClr val="tx1"/>
              </a:solidFill>
            </a:endParaRPr>
          </a:p>
        </p:txBody>
      </p:sp>
      <p:cxnSp>
        <p:nvCxnSpPr>
          <p:cNvPr id="3" name="Connecteur droit 14"/>
          <p:cNvCxnSpPr/>
          <p:nvPr userDrawn="1"/>
        </p:nvCxnSpPr>
        <p:spPr>
          <a:xfrm>
            <a:off x="454155" y="6103853"/>
            <a:ext cx="1121537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15"/>
          <p:cNvSpPr>
            <a:spLocks noGrp="1" noChangeArrowheads="1"/>
          </p:cNvSpPr>
          <p:nvPr>
            <p:ph type="ftr" sz="quarter" idx="3"/>
          </p:nvPr>
        </p:nvSpPr>
        <p:spPr bwMode="auto">
          <a:xfrm>
            <a:off x="8005291" y="6395179"/>
            <a:ext cx="2672600" cy="18004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000">
                <a:solidFill>
                  <a:schemeClr val="tx1"/>
                </a:solidFill>
              </a:defRPr>
            </a:lvl1pPr>
          </a:lstStyle>
          <a:p>
            <a:pPr defTabSz="1211878">
              <a:defRPr/>
            </a:pPr>
            <a:endParaRPr lang="en-GB" dirty="0">
              <a:solidFill>
                <a:srgbClr val="000000"/>
              </a:solidFill>
            </a:endParaRPr>
          </a:p>
        </p:txBody>
      </p:sp>
      <p:sp>
        <p:nvSpPr>
          <p:cNvPr id="6" name="Rectangle 14"/>
          <p:cNvSpPr>
            <a:spLocks noGrp="1" noChangeArrowheads="1"/>
          </p:cNvSpPr>
          <p:nvPr>
            <p:ph type="dt" sz="half" idx="2"/>
          </p:nvPr>
        </p:nvSpPr>
        <p:spPr bwMode="auto">
          <a:xfrm>
            <a:off x="10748995" y="6395179"/>
            <a:ext cx="641574" cy="18004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chemeClr val="tx1"/>
                </a:solidFill>
              </a:defRPr>
            </a:lvl1pPr>
          </a:lstStyle>
          <a:p>
            <a:pPr defTabSz="1211878">
              <a:defRPr/>
            </a:pPr>
            <a:fld id="{5095F4D2-FF8B-4FA7-A1D5-CAC71171F23C}" type="datetime1">
              <a:rPr lang="fr-FR" smtClean="0">
                <a:solidFill>
                  <a:srgbClr val="000000"/>
                </a:solidFill>
              </a:rPr>
              <a:t>21/01/2026</a:t>
            </a:fld>
            <a:endParaRPr lang="en-GB" dirty="0">
              <a:solidFill>
                <a:srgbClr val="000000"/>
              </a:solidFill>
            </a:endParaRPr>
          </a:p>
        </p:txBody>
      </p:sp>
      <p:sp>
        <p:nvSpPr>
          <p:cNvPr id="7" name="Espace réservé du numéro de diapositive 16"/>
          <p:cNvSpPr>
            <a:spLocks noGrp="1" noChangeArrowheads="1"/>
          </p:cNvSpPr>
          <p:nvPr>
            <p:ph type="sldNum" sz="quarter" idx="4"/>
          </p:nvPr>
        </p:nvSpPr>
        <p:spPr bwMode="auto">
          <a:xfrm>
            <a:off x="11461675" y="6395179"/>
            <a:ext cx="238625" cy="18004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100" b="1">
                <a:solidFill>
                  <a:schemeClr val="tx1"/>
                </a:solidFill>
              </a:defRPr>
            </a:lvl1pPr>
          </a:lstStyle>
          <a:p>
            <a:pPr defTabSz="1211878">
              <a:defRPr/>
            </a:pPr>
            <a:fld id="{276219AF-F5ED-455B-A512-B03AB3602319}" type="slidenum">
              <a:rPr lang="en-GB" smtClean="0">
                <a:solidFill>
                  <a:srgbClr val="000000"/>
                </a:solidFill>
              </a:rPr>
              <a:pPr defTabSz="1211878">
                <a:defRPr/>
              </a:pPr>
              <a:t>‹N°›</a:t>
            </a:fld>
            <a:endParaRPr lang="en-GB" dirty="0">
              <a:solidFill>
                <a:srgbClr val="000000"/>
              </a:solidFill>
            </a:endParaRPr>
          </a:p>
        </p:txBody>
      </p:sp>
      <p:sp>
        <p:nvSpPr>
          <p:cNvPr id="8" name="Rectangle 7"/>
          <p:cNvSpPr/>
          <p:nvPr userDrawn="1"/>
        </p:nvSpPr>
        <p:spPr>
          <a:xfrm>
            <a:off x="0" y="333450"/>
            <a:ext cx="1020515" cy="504056"/>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19" name="Picture Placeholder 10"/>
          <p:cNvSpPr>
            <a:spLocks noGrp="1"/>
          </p:cNvSpPr>
          <p:nvPr>
            <p:ph type="pic" sz="quarter" idx="10" hasCustomPrompt="1"/>
          </p:nvPr>
        </p:nvSpPr>
        <p:spPr>
          <a:xfrm>
            <a:off x="6238990" y="1809761"/>
            <a:ext cx="3838357" cy="2416447"/>
          </a:xfrm>
          <a:prstGeom prst="rect">
            <a:avLst/>
          </a:prstGeom>
          <a:solidFill>
            <a:schemeClr val="bg2"/>
          </a:solidFill>
        </p:spPr>
        <p:txBody>
          <a:bodyPr/>
          <a:lstStyle>
            <a:lvl1pPr>
              <a:defRPr/>
            </a:lvl1pPr>
          </a:lstStyle>
          <a:p>
            <a:r>
              <a:rPr lang="en-GB" dirty="0"/>
              <a:t>CLICK TO CHANGE PICTURE</a:t>
            </a:r>
          </a:p>
        </p:txBody>
      </p:sp>
      <p:pic>
        <p:nvPicPr>
          <p:cNvPr id="15" name="Imag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3812" y="6149137"/>
            <a:ext cx="2118352" cy="637783"/>
          </a:xfrm>
          <a:prstGeom prst="rect">
            <a:avLst/>
          </a:prstGeom>
        </p:spPr>
      </p:pic>
    </p:spTree>
    <p:extLst>
      <p:ext uri="{BB962C8B-B14F-4D97-AF65-F5344CB8AC3E}">
        <p14:creationId xmlns:p14="http://schemas.microsoft.com/office/powerpoint/2010/main" val="1482554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ICTUR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6061075" y="0"/>
            <a:ext cx="6061075" cy="6103938"/>
          </a:xfrm>
          <a:prstGeom prst="rect">
            <a:avLst/>
          </a:prstGeom>
        </p:spPr>
        <p:txBody>
          <a:bodyPr/>
          <a:lstStyle>
            <a:lvl1pPr>
              <a:defRPr/>
            </a:lvl1pPr>
          </a:lstStyle>
          <a:p>
            <a:r>
              <a:rPr lang="en-GB" dirty="0"/>
              <a:t>CLICK TO CHANGE PICTURE</a:t>
            </a:r>
          </a:p>
        </p:txBody>
      </p:sp>
      <p:cxnSp>
        <p:nvCxnSpPr>
          <p:cNvPr id="3" name="Connecteur droit 14"/>
          <p:cNvCxnSpPr/>
          <p:nvPr userDrawn="1"/>
        </p:nvCxnSpPr>
        <p:spPr>
          <a:xfrm>
            <a:off x="454155" y="6103853"/>
            <a:ext cx="1121537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15"/>
          <p:cNvSpPr>
            <a:spLocks noGrp="1" noChangeArrowheads="1"/>
          </p:cNvSpPr>
          <p:nvPr>
            <p:ph type="ftr" sz="quarter" idx="3"/>
          </p:nvPr>
        </p:nvSpPr>
        <p:spPr bwMode="auto">
          <a:xfrm>
            <a:off x="8005291" y="6395179"/>
            <a:ext cx="2672600" cy="18004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000">
                <a:solidFill>
                  <a:schemeClr val="tx1"/>
                </a:solidFill>
              </a:defRPr>
            </a:lvl1pPr>
          </a:lstStyle>
          <a:p>
            <a:pPr defTabSz="1211878">
              <a:defRPr/>
            </a:pPr>
            <a:endParaRPr lang="en-GB" dirty="0">
              <a:solidFill>
                <a:srgbClr val="000000"/>
              </a:solidFill>
            </a:endParaRPr>
          </a:p>
        </p:txBody>
      </p:sp>
      <p:sp>
        <p:nvSpPr>
          <p:cNvPr id="6" name="Rectangle 14"/>
          <p:cNvSpPr>
            <a:spLocks noGrp="1" noChangeArrowheads="1"/>
          </p:cNvSpPr>
          <p:nvPr>
            <p:ph type="dt" sz="half" idx="2"/>
          </p:nvPr>
        </p:nvSpPr>
        <p:spPr bwMode="auto">
          <a:xfrm>
            <a:off x="10748995" y="6395179"/>
            <a:ext cx="641574" cy="18004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chemeClr val="tx1"/>
                </a:solidFill>
              </a:defRPr>
            </a:lvl1pPr>
          </a:lstStyle>
          <a:p>
            <a:pPr defTabSz="1211878">
              <a:defRPr/>
            </a:pPr>
            <a:fld id="{080B05C2-0551-421C-9AA0-CFD9B6B9C152}" type="datetime1">
              <a:rPr lang="fr-FR" smtClean="0">
                <a:solidFill>
                  <a:srgbClr val="000000"/>
                </a:solidFill>
              </a:rPr>
              <a:t>21/01/2026</a:t>
            </a:fld>
            <a:endParaRPr lang="en-GB" dirty="0">
              <a:solidFill>
                <a:srgbClr val="000000"/>
              </a:solidFill>
            </a:endParaRPr>
          </a:p>
        </p:txBody>
      </p:sp>
      <p:sp>
        <p:nvSpPr>
          <p:cNvPr id="7" name="Espace réservé du numéro de diapositive 16"/>
          <p:cNvSpPr>
            <a:spLocks noGrp="1" noChangeArrowheads="1"/>
          </p:cNvSpPr>
          <p:nvPr>
            <p:ph type="sldNum" sz="quarter" idx="4"/>
          </p:nvPr>
        </p:nvSpPr>
        <p:spPr bwMode="auto">
          <a:xfrm>
            <a:off x="11461675" y="6395179"/>
            <a:ext cx="238625" cy="18004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100" b="1">
                <a:solidFill>
                  <a:schemeClr val="tx1"/>
                </a:solidFill>
              </a:defRPr>
            </a:lvl1pPr>
          </a:lstStyle>
          <a:p>
            <a:pPr defTabSz="1211878">
              <a:defRPr/>
            </a:pPr>
            <a:fld id="{276219AF-F5ED-455B-A512-B03AB3602319}" type="slidenum">
              <a:rPr lang="en-GB" smtClean="0">
                <a:solidFill>
                  <a:srgbClr val="000000"/>
                </a:solidFill>
              </a:rPr>
              <a:pPr defTabSz="1211878">
                <a:defRPr/>
              </a:pPr>
              <a:t>‹N°›</a:t>
            </a:fld>
            <a:endParaRPr lang="en-GB" dirty="0">
              <a:solidFill>
                <a:srgbClr val="000000"/>
              </a:solidFill>
            </a:endParaRPr>
          </a:p>
        </p:txBody>
      </p:sp>
      <p:sp>
        <p:nvSpPr>
          <p:cNvPr id="8" name="Rectangle 7"/>
          <p:cNvSpPr/>
          <p:nvPr userDrawn="1"/>
        </p:nvSpPr>
        <p:spPr>
          <a:xfrm>
            <a:off x="0" y="477466"/>
            <a:ext cx="858213" cy="28803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400" dirty="0">
              <a:solidFill>
                <a:schemeClr val="tx1"/>
              </a:solidFill>
            </a:endParaRPr>
          </a:p>
        </p:txBody>
      </p:sp>
      <p:pic>
        <p:nvPicPr>
          <p:cNvPr id="12" name="Imag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3812" y="6149137"/>
            <a:ext cx="2118352" cy="637783"/>
          </a:xfrm>
          <a:prstGeom prst="rect">
            <a:avLst/>
          </a:prstGeom>
        </p:spPr>
      </p:pic>
    </p:spTree>
    <p:extLst>
      <p:ext uri="{BB962C8B-B14F-4D97-AF65-F5344CB8AC3E}">
        <p14:creationId xmlns:p14="http://schemas.microsoft.com/office/powerpoint/2010/main" val="3449658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12122150" cy="5083545"/>
          </a:xfrm>
          <a:prstGeom prst="rect">
            <a:avLst/>
          </a:prstGeom>
          <a:solidFill>
            <a:schemeClr val="bg1">
              <a:lumMod val="95000"/>
            </a:schemeClr>
          </a:solidFill>
        </p:spPr>
        <p:txBody>
          <a:bodyPr/>
          <a:lstStyle/>
          <a:p>
            <a:endParaRPr lang="en-GB" dirty="0"/>
          </a:p>
        </p:txBody>
      </p:sp>
      <p:sp>
        <p:nvSpPr>
          <p:cNvPr id="21" name="Rectangle 20"/>
          <p:cNvSpPr/>
          <p:nvPr userDrawn="1"/>
        </p:nvSpPr>
        <p:spPr>
          <a:xfrm>
            <a:off x="-12841" y="5083545"/>
            <a:ext cx="12134991" cy="177604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78" tIns="119565" rIns="121478" bIns="119565" numCol="1" spcCol="0" rtlCol="0" fromWordArt="0" anchor="ctr" anchorCtr="0" forceAA="0" compatLnSpc="1">
            <a:prstTxWarp prst="textNoShape">
              <a:avLst/>
            </a:prstTxWarp>
            <a:noAutofit/>
          </a:bodyPr>
          <a:lstStyle/>
          <a:p>
            <a:pPr algn="ctr" defTabSz="1214780"/>
            <a:endParaRPr lang="fr-FR" sz="1900" dirty="0">
              <a:solidFill>
                <a:srgbClr val="000000"/>
              </a:solidFill>
            </a:endParaRPr>
          </a:p>
        </p:txBody>
      </p:sp>
      <p:pic>
        <p:nvPicPr>
          <p:cNvPr id="8" name="Imag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427" y="5460876"/>
            <a:ext cx="3986213" cy="1204722"/>
          </a:xfrm>
          <a:prstGeom prst="rect">
            <a:avLst/>
          </a:prstGeom>
          <a:ln>
            <a:noFill/>
          </a:ln>
        </p:spPr>
      </p:pic>
    </p:spTree>
    <p:extLst>
      <p:ext uri="{BB962C8B-B14F-4D97-AF65-F5344CB8AC3E}">
        <p14:creationId xmlns:p14="http://schemas.microsoft.com/office/powerpoint/2010/main" val="797890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LIGHT">
    <p:spTree>
      <p:nvGrpSpPr>
        <p:cNvPr id="1" name=""/>
        <p:cNvGrpSpPr/>
        <p:nvPr/>
      </p:nvGrpSpPr>
      <p:grpSpPr>
        <a:xfrm>
          <a:off x="0" y="0"/>
          <a:ext cx="0" cy="0"/>
          <a:chOff x="0" y="0"/>
          <a:chExt cx="0" cy="0"/>
        </a:xfrm>
      </p:grpSpPr>
      <p:pic>
        <p:nvPicPr>
          <p:cNvPr id="11" name="Picture 2" descr="C:\Users\ChristineB\Seenk-D\BNPP\2015-05\fond.pn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4956" y="2"/>
            <a:ext cx="12122151" cy="68595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0" y="5083545"/>
            <a:ext cx="12127105" cy="177604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78" tIns="119565" rIns="121478" bIns="119565" numCol="1" spcCol="0" rtlCol="0" fromWordArt="0" anchor="ctr" anchorCtr="0" forceAA="0" compatLnSpc="1">
            <a:prstTxWarp prst="textNoShape">
              <a:avLst/>
            </a:prstTxWarp>
            <a:noAutofit/>
          </a:bodyPr>
          <a:lstStyle/>
          <a:p>
            <a:pPr algn="ctr" defTabSz="1214780"/>
            <a:endParaRPr lang="fr-FR" sz="1900" dirty="0">
              <a:solidFill>
                <a:srgbClr val="000000"/>
              </a:solidFill>
            </a:endParaRPr>
          </a:p>
        </p:txBody>
      </p:sp>
      <p:sp>
        <p:nvSpPr>
          <p:cNvPr id="14" name="Rectangle 13"/>
          <p:cNvSpPr/>
          <p:nvPr userDrawn="1"/>
        </p:nvSpPr>
        <p:spPr>
          <a:xfrm>
            <a:off x="1455534" y="4783401"/>
            <a:ext cx="4629325" cy="603468"/>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78" tIns="119565" rIns="121478" bIns="119565" numCol="1" spcCol="0" rtlCol="0" fromWordArt="0" anchor="ctr" anchorCtr="0" forceAA="0" compatLnSpc="1">
            <a:prstTxWarp prst="textNoShape">
              <a:avLst/>
            </a:prstTxWarp>
            <a:noAutofit/>
          </a:bodyPr>
          <a:lstStyle/>
          <a:p>
            <a:pPr algn="ctr" defTabSz="1214780"/>
            <a:endParaRPr lang="fr-FR" sz="1300" dirty="0">
              <a:solidFill>
                <a:srgbClr val="43B02A"/>
              </a:solidFill>
            </a:endParaRPr>
          </a:p>
        </p:txBody>
      </p:sp>
      <p:sp>
        <p:nvSpPr>
          <p:cNvPr id="15" name="Titre 1"/>
          <p:cNvSpPr>
            <a:spLocks noGrp="1"/>
          </p:cNvSpPr>
          <p:nvPr>
            <p:ph type="ctrTitle" hasCustomPrompt="1"/>
          </p:nvPr>
        </p:nvSpPr>
        <p:spPr>
          <a:xfrm>
            <a:off x="517290" y="478937"/>
            <a:ext cx="7064085" cy="1334985"/>
          </a:xfrm>
        </p:spPr>
        <p:txBody>
          <a:bodyPr anchor="t">
            <a:noAutofit/>
          </a:bodyPr>
          <a:lstStyle>
            <a:lvl1pPr algn="l">
              <a:lnSpc>
                <a:spcPct val="85000"/>
              </a:lnSpc>
              <a:defRPr sz="4800" b="1" cap="all" spc="0" baseline="0">
                <a:solidFill>
                  <a:schemeClr val="tx1"/>
                </a:solidFill>
              </a:defRPr>
            </a:lvl1pPr>
          </a:lstStyle>
          <a:p>
            <a:r>
              <a:rPr lang="fr-FR" noProof="0" err="1"/>
              <a:t>presentation</a:t>
            </a:r>
            <a:r>
              <a:rPr lang="fr-FR" noProof="0"/>
              <a:t> </a:t>
            </a:r>
            <a:r>
              <a:rPr lang="fr-FR" noProof="0" err="1"/>
              <a:t>title</a:t>
            </a:r>
            <a:r>
              <a:rPr lang="fr-FR" noProof="0"/>
              <a:t> </a:t>
            </a:r>
            <a:br>
              <a:rPr lang="fr-FR" noProof="0"/>
            </a:br>
            <a:r>
              <a:rPr lang="fr-FR" noProof="0"/>
              <a:t>on multi-</a:t>
            </a:r>
            <a:r>
              <a:rPr lang="fr-FR" noProof="0" err="1"/>
              <a:t>lines</a:t>
            </a:r>
            <a:endParaRPr lang="fr-FR" noProof="0"/>
          </a:p>
        </p:txBody>
      </p:sp>
      <p:sp>
        <p:nvSpPr>
          <p:cNvPr id="16" name="Sous-titre 2"/>
          <p:cNvSpPr>
            <a:spLocks noGrp="1"/>
          </p:cNvSpPr>
          <p:nvPr>
            <p:ph type="subTitle" idx="1" hasCustomPrompt="1"/>
          </p:nvPr>
        </p:nvSpPr>
        <p:spPr>
          <a:xfrm>
            <a:off x="517290" y="1800794"/>
            <a:ext cx="7063300" cy="432100"/>
          </a:xfrm>
          <a:prstGeom prst="rect">
            <a:avLst/>
          </a:prstGeom>
        </p:spPr>
        <p:txBody>
          <a:bodyPr lIns="0" rIns="0" anchor="ctr">
            <a:noAutofit/>
          </a:bodyPr>
          <a:lstStyle>
            <a:lvl1pPr marL="0" indent="0" algn="l">
              <a:buNone/>
              <a:defRPr sz="2800" cap="all" baseline="0">
                <a:solidFill>
                  <a:schemeClr val="tx1"/>
                </a:solidFill>
                <a:latin typeface="+mj-lt"/>
              </a:defRPr>
            </a:lvl1pPr>
            <a:lvl2pPr marL="607390" indent="0" algn="ctr">
              <a:buNone/>
              <a:defRPr>
                <a:solidFill>
                  <a:schemeClr val="tx1">
                    <a:tint val="75000"/>
                  </a:schemeClr>
                </a:solidFill>
              </a:defRPr>
            </a:lvl2pPr>
            <a:lvl3pPr marL="1214780" indent="0" algn="ctr">
              <a:buNone/>
              <a:defRPr>
                <a:solidFill>
                  <a:schemeClr val="tx1">
                    <a:tint val="75000"/>
                  </a:schemeClr>
                </a:solidFill>
              </a:defRPr>
            </a:lvl3pPr>
            <a:lvl4pPr marL="1822171" indent="0" algn="ctr">
              <a:buNone/>
              <a:defRPr>
                <a:solidFill>
                  <a:schemeClr val="tx1">
                    <a:tint val="75000"/>
                  </a:schemeClr>
                </a:solidFill>
              </a:defRPr>
            </a:lvl4pPr>
            <a:lvl5pPr marL="2429561" indent="0" algn="ctr">
              <a:buNone/>
              <a:defRPr>
                <a:solidFill>
                  <a:schemeClr val="tx1">
                    <a:tint val="75000"/>
                  </a:schemeClr>
                </a:solidFill>
              </a:defRPr>
            </a:lvl5pPr>
            <a:lvl6pPr marL="3036951" indent="0" algn="ctr">
              <a:buNone/>
              <a:defRPr>
                <a:solidFill>
                  <a:schemeClr val="tx1">
                    <a:tint val="75000"/>
                  </a:schemeClr>
                </a:solidFill>
              </a:defRPr>
            </a:lvl6pPr>
            <a:lvl7pPr marL="3644341" indent="0" algn="ctr">
              <a:buNone/>
              <a:defRPr>
                <a:solidFill>
                  <a:schemeClr val="tx1">
                    <a:tint val="75000"/>
                  </a:schemeClr>
                </a:solidFill>
              </a:defRPr>
            </a:lvl7pPr>
            <a:lvl8pPr marL="4251731" indent="0" algn="ctr">
              <a:buNone/>
              <a:defRPr>
                <a:solidFill>
                  <a:schemeClr val="tx1">
                    <a:tint val="75000"/>
                  </a:schemeClr>
                </a:solidFill>
              </a:defRPr>
            </a:lvl8pPr>
            <a:lvl9pPr marL="4859122" indent="0" algn="ctr">
              <a:buNone/>
              <a:defRPr>
                <a:solidFill>
                  <a:schemeClr val="tx1">
                    <a:tint val="75000"/>
                  </a:schemeClr>
                </a:solidFill>
              </a:defRPr>
            </a:lvl9pPr>
          </a:lstStyle>
          <a:p>
            <a:r>
              <a:rPr lang="fr-FR" noProof="0" err="1"/>
              <a:t>subtitle</a:t>
            </a:r>
            <a:endParaRPr lang="fr-FR" noProof="0"/>
          </a:p>
        </p:txBody>
      </p:sp>
      <p:sp>
        <p:nvSpPr>
          <p:cNvPr id="19" name="Espace réservé du texte 2"/>
          <p:cNvSpPr>
            <a:spLocks noGrp="1"/>
          </p:cNvSpPr>
          <p:nvPr>
            <p:ph type="body" idx="13" hasCustomPrompt="1"/>
          </p:nvPr>
        </p:nvSpPr>
        <p:spPr>
          <a:xfrm>
            <a:off x="1632005" y="4872888"/>
            <a:ext cx="4199800" cy="216050"/>
          </a:xfrm>
          <a:prstGeom prst="rect">
            <a:avLst/>
          </a:prstGeom>
        </p:spPr>
        <p:txBody>
          <a:bodyPr lIns="0" anchor="ctr">
            <a:normAutofit/>
          </a:bodyPr>
          <a:lstStyle>
            <a:lvl1pPr marL="0" indent="0" algn="l">
              <a:buNone/>
              <a:defRPr sz="1050" b="0" cap="all" baseline="0">
                <a:solidFill>
                  <a:schemeClr val="bg1"/>
                </a:solidFill>
              </a:defRPr>
            </a:lvl1pPr>
            <a:lvl2pPr marL="607390" indent="0">
              <a:buNone/>
              <a:defRPr sz="2700" b="1"/>
            </a:lvl2pPr>
            <a:lvl3pPr marL="1214780" indent="0">
              <a:buNone/>
              <a:defRPr sz="2400" b="1"/>
            </a:lvl3pPr>
            <a:lvl4pPr marL="1822171" indent="0">
              <a:buNone/>
              <a:defRPr sz="2100" b="1"/>
            </a:lvl4pPr>
            <a:lvl5pPr marL="2429561" indent="0">
              <a:buNone/>
              <a:defRPr sz="2100" b="1"/>
            </a:lvl5pPr>
            <a:lvl6pPr marL="3036951" indent="0">
              <a:buNone/>
              <a:defRPr sz="2100" b="1"/>
            </a:lvl6pPr>
            <a:lvl7pPr marL="3644341" indent="0">
              <a:buNone/>
              <a:defRPr sz="2100" b="1"/>
            </a:lvl7pPr>
            <a:lvl8pPr marL="4251731" indent="0">
              <a:buNone/>
              <a:defRPr sz="2100" b="1"/>
            </a:lvl8pPr>
            <a:lvl9pPr marL="4859122" indent="0">
              <a:buNone/>
              <a:defRPr sz="2100" b="1"/>
            </a:lvl9pPr>
          </a:lstStyle>
          <a:p>
            <a:r>
              <a:rPr lang="fr-FR" noProof="0" err="1"/>
              <a:t>author’s</a:t>
            </a:r>
            <a:r>
              <a:rPr lang="fr-FR" noProof="0"/>
              <a:t> </a:t>
            </a:r>
            <a:r>
              <a:rPr lang="fr-FR" noProof="0" err="1"/>
              <a:t>name</a:t>
            </a:r>
            <a:endParaRPr lang="fr-FR" noProof="0"/>
          </a:p>
        </p:txBody>
      </p:sp>
      <p:sp>
        <p:nvSpPr>
          <p:cNvPr id="20" name="Espace réservé du texte 2"/>
          <p:cNvSpPr>
            <a:spLocks noGrp="1"/>
          </p:cNvSpPr>
          <p:nvPr>
            <p:ph type="body" idx="14" hasCustomPrompt="1"/>
          </p:nvPr>
        </p:nvSpPr>
        <p:spPr>
          <a:xfrm>
            <a:off x="1632005" y="5096460"/>
            <a:ext cx="4199800" cy="216050"/>
          </a:xfrm>
          <a:prstGeom prst="rect">
            <a:avLst/>
          </a:prstGeom>
        </p:spPr>
        <p:txBody>
          <a:bodyPr lIns="0" anchor="ctr">
            <a:noAutofit/>
          </a:bodyPr>
          <a:lstStyle>
            <a:lvl1pPr marL="0" indent="0" algn="l">
              <a:buNone/>
              <a:defRPr sz="1050" b="0">
                <a:solidFill>
                  <a:schemeClr val="bg1"/>
                </a:solidFill>
              </a:defRPr>
            </a:lvl1pPr>
            <a:lvl2pPr marL="607390" indent="0">
              <a:buNone/>
              <a:defRPr sz="2700" b="1"/>
            </a:lvl2pPr>
            <a:lvl3pPr marL="1214780" indent="0">
              <a:buNone/>
              <a:defRPr sz="2400" b="1"/>
            </a:lvl3pPr>
            <a:lvl4pPr marL="1822171" indent="0">
              <a:buNone/>
              <a:defRPr sz="2100" b="1"/>
            </a:lvl4pPr>
            <a:lvl5pPr marL="2429561" indent="0">
              <a:buNone/>
              <a:defRPr sz="2100" b="1"/>
            </a:lvl5pPr>
            <a:lvl6pPr marL="3036951" indent="0">
              <a:buNone/>
              <a:defRPr sz="2100" b="1"/>
            </a:lvl6pPr>
            <a:lvl7pPr marL="3644341" indent="0">
              <a:buNone/>
              <a:defRPr sz="2100" b="1"/>
            </a:lvl7pPr>
            <a:lvl8pPr marL="4251731" indent="0">
              <a:buNone/>
              <a:defRPr sz="2100" b="1"/>
            </a:lvl8pPr>
            <a:lvl9pPr marL="4859122" indent="0">
              <a:buNone/>
              <a:defRPr sz="2100" b="1"/>
            </a:lvl9pPr>
          </a:lstStyle>
          <a:p>
            <a:r>
              <a:rPr lang="fr-FR" noProof="0"/>
              <a:t>Location, 00/00/2015</a:t>
            </a:r>
          </a:p>
        </p:txBody>
      </p:sp>
      <p:pic>
        <p:nvPicPr>
          <p:cNvPr id="17" name="Imag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427" y="5460876"/>
            <a:ext cx="3986213" cy="1204722"/>
          </a:xfrm>
          <a:prstGeom prst="rect">
            <a:avLst/>
          </a:prstGeom>
          <a:ln>
            <a:noFill/>
          </a:ln>
        </p:spPr>
      </p:pic>
    </p:spTree>
    <p:extLst>
      <p:ext uri="{BB962C8B-B14F-4D97-AF65-F5344CB8AC3E}">
        <p14:creationId xmlns:p14="http://schemas.microsoft.com/office/powerpoint/2010/main" val="109046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Footer ">
    <p:spTree>
      <p:nvGrpSpPr>
        <p:cNvPr id="1" name=""/>
        <p:cNvGrpSpPr/>
        <p:nvPr/>
      </p:nvGrpSpPr>
      <p:grpSpPr>
        <a:xfrm>
          <a:off x="0" y="0"/>
          <a:ext cx="0" cy="0"/>
          <a:chOff x="0" y="0"/>
          <a:chExt cx="0" cy="0"/>
        </a:xfrm>
      </p:grpSpPr>
      <p:cxnSp>
        <p:nvCxnSpPr>
          <p:cNvPr id="3" name="Connecteur droit 14"/>
          <p:cNvCxnSpPr/>
          <p:nvPr userDrawn="1"/>
        </p:nvCxnSpPr>
        <p:spPr>
          <a:xfrm>
            <a:off x="454155" y="6103853"/>
            <a:ext cx="1121537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Sous-titre 2"/>
          <p:cNvSpPr>
            <a:spLocks noGrp="1"/>
          </p:cNvSpPr>
          <p:nvPr>
            <p:ph type="subTitle" idx="1" hasCustomPrompt="1"/>
          </p:nvPr>
        </p:nvSpPr>
        <p:spPr>
          <a:xfrm>
            <a:off x="454230" y="279626"/>
            <a:ext cx="11319246" cy="432100"/>
          </a:xfrm>
          <a:prstGeom prst="rect">
            <a:avLst/>
          </a:prstGeom>
        </p:spPr>
        <p:txBody>
          <a:bodyPr lIns="0" anchor="ctr">
            <a:noAutofit/>
          </a:bodyPr>
          <a:lstStyle>
            <a:lvl1pPr marL="0" indent="0" algn="l">
              <a:buNone/>
              <a:defRPr lang="en-GB" sz="3600" b="0" i="0" u="none" strike="noStrike" kern="1200" baseline="0" noProof="0" dirty="0">
                <a:solidFill>
                  <a:srgbClr val="00925A"/>
                </a:solidFill>
                <a:latin typeface="BNPPSansCondensed" panose="02000000000000000000" pitchFamily="2" charset="0"/>
                <a:ea typeface="+mn-ea"/>
                <a:cs typeface="+mn-cs"/>
              </a:defRPr>
            </a:lvl1pPr>
            <a:lvl2pPr marL="607390" indent="0" algn="ctr">
              <a:buNone/>
              <a:defRPr>
                <a:solidFill>
                  <a:schemeClr val="tx1">
                    <a:tint val="75000"/>
                  </a:schemeClr>
                </a:solidFill>
              </a:defRPr>
            </a:lvl2pPr>
            <a:lvl3pPr marL="1214780" indent="0" algn="ctr">
              <a:buNone/>
              <a:defRPr>
                <a:solidFill>
                  <a:schemeClr val="tx1">
                    <a:tint val="75000"/>
                  </a:schemeClr>
                </a:solidFill>
              </a:defRPr>
            </a:lvl3pPr>
            <a:lvl4pPr marL="1822171" indent="0" algn="ctr">
              <a:buNone/>
              <a:defRPr>
                <a:solidFill>
                  <a:schemeClr val="tx1">
                    <a:tint val="75000"/>
                  </a:schemeClr>
                </a:solidFill>
              </a:defRPr>
            </a:lvl4pPr>
            <a:lvl5pPr marL="2429561" indent="0" algn="ctr">
              <a:buNone/>
              <a:defRPr>
                <a:solidFill>
                  <a:schemeClr val="tx1">
                    <a:tint val="75000"/>
                  </a:schemeClr>
                </a:solidFill>
              </a:defRPr>
            </a:lvl5pPr>
            <a:lvl6pPr marL="3036951" indent="0" algn="ctr">
              <a:buNone/>
              <a:defRPr>
                <a:solidFill>
                  <a:schemeClr val="tx1">
                    <a:tint val="75000"/>
                  </a:schemeClr>
                </a:solidFill>
              </a:defRPr>
            </a:lvl6pPr>
            <a:lvl7pPr marL="3644341" indent="0" algn="ctr">
              <a:buNone/>
              <a:defRPr>
                <a:solidFill>
                  <a:schemeClr val="tx1">
                    <a:tint val="75000"/>
                  </a:schemeClr>
                </a:solidFill>
              </a:defRPr>
            </a:lvl7pPr>
            <a:lvl8pPr marL="4251731" indent="0" algn="ctr">
              <a:buNone/>
              <a:defRPr>
                <a:solidFill>
                  <a:schemeClr val="tx1">
                    <a:tint val="75000"/>
                  </a:schemeClr>
                </a:solidFill>
              </a:defRPr>
            </a:lvl8pPr>
            <a:lvl9pPr marL="4859122" indent="0" algn="ctr">
              <a:buNone/>
              <a:defRPr>
                <a:solidFill>
                  <a:schemeClr val="tx1">
                    <a:tint val="75000"/>
                  </a:schemeClr>
                </a:solidFill>
              </a:defRPr>
            </a:lvl9pPr>
          </a:lstStyle>
          <a:p>
            <a:r>
              <a:rPr lang="fr-FR" noProof="0"/>
              <a:t>INSERT TITLE</a:t>
            </a:r>
          </a:p>
        </p:txBody>
      </p:sp>
      <p:cxnSp>
        <p:nvCxnSpPr>
          <p:cNvPr id="12" name="Connecteur droit 14"/>
          <p:cNvCxnSpPr/>
          <p:nvPr userDrawn="1"/>
        </p:nvCxnSpPr>
        <p:spPr>
          <a:xfrm>
            <a:off x="454155" y="890526"/>
            <a:ext cx="1121537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userDrawn="1"/>
        </p:nvSpPr>
        <p:spPr>
          <a:xfrm>
            <a:off x="454155" y="1845618"/>
            <a:ext cx="1646480" cy="936104"/>
          </a:xfrm>
          <a:prstGeom prst="rect">
            <a:avLst/>
          </a:prstGeom>
          <a:noFill/>
        </p:spPr>
        <p:txBody>
          <a:bodyPr wrap="square" rtlCol="0">
            <a:normAutofit fontScale="92500" lnSpcReduction="20000"/>
          </a:bodyPr>
          <a:lstStyle/>
          <a:p>
            <a:pPr defTabSz="1085415"/>
            <a:endParaRPr lang="fr-FR" sz="6600" dirty="0">
              <a:solidFill>
                <a:schemeClr val="tx1"/>
              </a:solidFill>
              <a:latin typeface="BNPP Sans Condensed ExtraBold" pitchFamily="50" charset="0"/>
              <a:cs typeface="Arial"/>
            </a:endParaRPr>
          </a:p>
        </p:txBody>
      </p:sp>
      <p:sp>
        <p:nvSpPr>
          <p:cNvPr id="13" name="ZoneTexte 12"/>
          <p:cNvSpPr txBox="1"/>
          <p:nvPr userDrawn="1"/>
        </p:nvSpPr>
        <p:spPr>
          <a:xfrm>
            <a:off x="606555" y="1998018"/>
            <a:ext cx="1646480" cy="936104"/>
          </a:xfrm>
          <a:prstGeom prst="rect">
            <a:avLst/>
          </a:prstGeom>
          <a:noFill/>
        </p:spPr>
        <p:txBody>
          <a:bodyPr wrap="square" rtlCol="0">
            <a:normAutofit fontScale="92500" lnSpcReduction="20000"/>
          </a:bodyPr>
          <a:lstStyle/>
          <a:p>
            <a:pPr defTabSz="1085415"/>
            <a:endParaRPr lang="fr-FR" sz="6600" dirty="0">
              <a:solidFill>
                <a:schemeClr val="tx1"/>
              </a:solidFill>
              <a:latin typeface="BNPP Sans Condensed ExtraBold" pitchFamily="50" charset="0"/>
              <a:cs typeface="Arial"/>
            </a:endParaRPr>
          </a:p>
        </p:txBody>
      </p:sp>
      <p:pic>
        <p:nvPicPr>
          <p:cNvPr id="15" name="Imag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3812" y="6149137"/>
            <a:ext cx="2118352" cy="637783"/>
          </a:xfrm>
          <a:prstGeom prst="rect">
            <a:avLst/>
          </a:prstGeom>
        </p:spPr>
      </p:pic>
    </p:spTree>
    <p:extLst>
      <p:ext uri="{BB962C8B-B14F-4D97-AF65-F5344CB8AC3E}">
        <p14:creationId xmlns:p14="http://schemas.microsoft.com/office/powerpoint/2010/main" val="311725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Footer ">
    <p:spTree>
      <p:nvGrpSpPr>
        <p:cNvPr id="1" name=""/>
        <p:cNvGrpSpPr/>
        <p:nvPr/>
      </p:nvGrpSpPr>
      <p:grpSpPr>
        <a:xfrm>
          <a:off x="0" y="0"/>
          <a:ext cx="0" cy="0"/>
          <a:chOff x="0" y="0"/>
          <a:chExt cx="0" cy="0"/>
        </a:xfrm>
      </p:grpSpPr>
      <p:sp>
        <p:nvSpPr>
          <p:cNvPr id="15" name="Espace réservé pour une image  15"/>
          <p:cNvSpPr>
            <a:spLocks noGrp="1"/>
          </p:cNvSpPr>
          <p:nvPr>
            <p:ph type="pic" sz="quarter" idx="13"/>
          </p:nvPr>
        </p:nvSpPr>
        <p:spPr>
          <a:xfrm>
            <a:off x="0" y="890588"/>
            <a:ext cx="12122150" cy="1458912"/>
          </a:xfrm>
          <a:prstGeom prst="rect">
            <a:avLst/>
          </a:prstGeom>
        </p:spPr>
        <p:txBody>
          <a:bodyPr/>
          <a:lstStyle/>
          <a:p>
            <a:endParaRPr lang="fr-FR" dirty="0"/>
          </a:p>
        </p:txBody>
      </p:sp>
      <p:cxnSp>
        <p:nvCxnSpPr>
          <p:cNvPr id="3" name="Connecteur droit 14"/>
          <p:cNvCxnSpPr/>
          <p:nvPr userDrawn="1"/>
        </p:nvCxnSpPr>
        <p:spPr>
          <a:xfrm>
            <a:off x="454155" y="6103853"/>
            <a:ext cx="1121537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Sous-titre 2"/>
          <p:cNvSpPr>
            <a:spLocks noGrp="1"/>
          </p:cNvSpPr>
          <p:nvPr>
            <p:ph type="subTitle" idx="1" hasCustomPrompt="1"/>
          </p:nvPr>
        </p:nvSpPr>
        <p:spPr>
          <a:xfrm>
            <a:off x="454230" y="279626"/>
            <a:ext cx="11319246" cy="432100"/>
          </a:xfrm>
          <a:prstGeom prst="rect">
            <a:avLst/>
          </a:prstGeom>
        </p:spPr>
        <p:txBody>
          <a:bodyPr lIns="0" anchor="ctr">
            <a:noAutofit/>
          </a:bodyPr>
          <a:lstStyle>
            <a:lvl1pPr marL="0" indent="0" algn="l">
              <a:buNone/>
              <a:defRPr lang="en-GB" sz="3600" b="0" i="0" u="none" strike="noStrike" kern="1200" baseline="0" noProof="0" dirty="0">
                <a:solidFill>
                  <a:srgbClr val="00925A"/>
                </a:solidFill>
                <a:latin typeface="BNPPSansCondensed" panose="02000000000000000000" pitchFamily="2" charset="0"/>
                <a:ea typeface="+mn-ea"/>
                <a:cs typeface="+mn-cs"/>
              </a:defRPr>
            </a:lvl1pPr>
            <a:lvl2pPr marL="607390" indent="0" algn="ctr">
              <a:buNone/>
              <a:defRPr>
                <a:solidFill>
                  <a:schemeClr val="tx1">
                    <a:tint val="75000"/>
                  </a:schemeClr>
                </a:solidFill>
              </a:defRPr>
            </a:lvl2pPr>
            <a:lvl3pPr marL="1214780" indent="0" algn="ctr">
              <a:buNone/>
              <a:defRPr>
                <a:solidFill>
                  <a:schemeClr val="tx1">
                    <a:tint val="75000"/>
                  </a:schemeClr>
                </a:solidFill>
              </a:defRPr>
            </a:lvl3pPr>
            <a:lvl4pPr marL="1822171" indent="0" algn="ctr">
              <a:buNone/>
              <a:defRPr>
                <a:solidFill>
                  <a:schemeClr val="tx1">
                    <a:tint val="75000"/>
                  </a:schemeClr>
                </a:solidFill>
              </a:defRPr>
            </a:lvl4pPr>
            <a:lvl5pPr marL="2429561" indent="0" algn="ctr">
              <a:buNone/>
              <a:defRPr>
                <a:solidFill>
                  <a:schemeClr val="tx1">
                    <a:tint val="75000"/>
                  </a:schemeClr>
                </a:solidFill>
              </a:defRPr>
            </a:lvl5pPr>
            <a:lvl6pPr marL="3036951" indent="0" algn="ctr">
              <a:buNone/>
              <a:defRPr>
                <a:solidFill>
                  <a:schemeClr val="tx1">
                    <a:tint val="75000"/>
                  </a:schemeClr>
                </a:solidFill>
              </a:defRPr>
            </a:lvl6pPr>
            <a:lvl7pPr marL="3644341" indent="0" algn="ctr">
              <a:buNone/>
              <a:defRPr>
                <a:solidFill>
                  <a:schemeClr val="tx1">
                    <a:tint val="75000"/>
                  </a:schemeClr>
                </a:solidFill>
              </a:defRPr>
            </a:lvl7pPr>
            <a:lvl8pPr marL="4251731" indent="0" algn="ctr">
              <a:buNone/>
              <a:defRPr>
                <a:solidFill>
                  <a:schemeClr val="tx1">
                    <a:tint val="75000"/>
                  </a:schemeClr>
                </a:solidFill>
              </a:defRPr>
            </a:lvl8pPr>
            <a:lvl9pPr marL="4859122" indent="0" algn="ctr">
              <a:buNone/>
              <a:defRPr>
                <a:solidFill>
                  <a:schemeClr val="tx1">
                    <a:tint val="75000"/>
                  </a:schemeClr>
                </a:solidFill>
              </a:defRPr>
            </a:lvl9pPr>
          </a:lstStyle>
          <a:p>
            <a:r>
              <a:rPr lang="en-GB" noProof="0"/>
              <a:t>INSERT TITLE</a:t>
            </a:r>
          </a:p>
        </p:txBody>
      </p:sp>
      <p:cxnSp>
        <p:nvCxnSpPr>
          <p:cNvPr id="12" name="Connecteur droit 14"/>
          <p:cNvCxnSpPr/>
          <p:nvPr userDrawn="1"/>
        </p:nvCxnSpPr>
        <p:spPr>
          <a:xfrm>
            <a:off x="454155" y="890526"/>
            <a:ext cx="1121537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userDrawn="1"/>
        </p:nvSpPr>
        <p:spPr>
          <a:xfrm>
            <a:off x="454155" y="1845618"/>
            <a:ext cx="1646480" cy="936104"/>
          </a:xfrm>
          <a:prstGeom prst="rect">
            <a:avLst/>
          </a:prstGeom>
          <a:noFill/>
        </p:spPr>
        <p:txBody>
          <a:bodyPr wrap="square" rtlCol="0">
            <a:normAutofit fontScale="92500" lnSpcReduction="20000"/>
          </a:bodyPr>
          <a:lstStyle/>
          <a:p>
            <a:pPr defTabSz="1085415"/>
            <a:endParaRPr lang="fr-FR" sz="6600" dirty="0">
              <a:solidFill>
                <a:schemeClr val="tx1"/>
              </a:solidFill>
              <a:latin typeface="BNPP Sans Condensed ExtraBold" pitchFamily="50" charset="0"/>
              <a:cs typeface="Arial"/>
            </a:endParaRPr>
          </a:p>
        </p:txBody>
      </p:sp>
      <p:sp>
        <p:nvSpPr>
          <p:cNvPr id="13" name="ZoneTexte 12"/>
          <p:cNvSpPr txBox="1"/>
          <p:nvPr userDrawn="1"/>
        </p:nvSpPr>
        <p:spPr>
          <a:xfrm>
            <a:off x="606555" y="1998018"/>
            <a:ext cx="1646480" cy="936104"/>
          </a:xfrm>
          <a:prstGeom prst="rect">
            <a:avLst/>
          </a:prstGeom>
          <a:noFill/>
        </p:spPr>
        <p:txBody>
          <a:bodyPr wrap="square" rtlCol="0">
            <a:normAutofit fontScale="92500" lnSpcReduction="20000"/>
          </a:bodyPr>
          <a:lstStyle/>
          <a:p>
            <a:pPr defTabSz="1085415"/>
            <a:endParaRPr lang="fr-FR" sz="6600" dirty="0">
              <a:solidFill>
                <a:schemeClr val="tx1"/>
              </a:solidFill>
              <a:latin typeface="BNPP Sans Condensed ExtraBold" pitchFamily="50" charset="0"/>
              <a:cs typeface="Arial"/>
            </a:endParaRPr>
          </a:p>
        </p:txBody>
      </p:sp>
      <p:pic>
        <p:nvPicPr>
          <p:cNvPr id="16" name="Imag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3812" y="6149137"/>
            <a:ext cx="2118352" cy="637783"/>
          </a:xfrm>
          <a:prstGeom prst="rect">
            <a:avLst/>
          </a:prstGeom>
        </p:spPr>
      </p:pic>
    </p:spTree>
    <p:extLst>
      <p:ext uri="{BB962C8B-B14F-4D97-AF65-F5344CB8AC3E}">
        <p14:creationId xmlns:p14="http://schemas.microsoft.com/office/powerpoint/2010/main" val="984519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Footer ">
    <p:spTree>
      <p:nvGrpSpPr>
        <p:cNvPr id="1" name=""/>
        <p:cNvGrpSpPr/>
        <p:nvPr/>
      </p:nvGrpSpPr>
      <p:grpSpPr>
        <a:xfrm>
          <a:off x="0" y="0"/>
          <a:ext cx="0" cy="0"/>
          <a:chOff x="0" y="0"/>
          <a:chExt cx="0" cy="0"/>
        </a:xfrm>
      </p:grpSpPr>
      <p:cxnSp>
        <p:nvCxnSpPr>
          <p:cNvPr id="3" name="Connecteur droit 14"/>
          <p:cNvCxnSpPr/>
          <p:nvPr userDrawn="1"/>
        </p:nvCxnSpPr>
        <p:spPr>
          <a:xfrm>
            <a:off x="454155" y="6103853"/>
            <a:ext cx="1121537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Sous-titre 2"/>
          <p:cNvSpPr>
            <a:spLocks noGrp="1"/>
          </p:cNvSpPr>
          <p:nvPr>
            <p:ph type="subTitle" idx="1" hasCustomPrompt="1"/>
          </p:nvPr>
        </p:nvSpPr>
        <p:spPr>
          <a:xfrm>
            <a:off x="454230" y="279626"/>
            <a:ext cx="11319246" cy="432100"/>
          </a:xfrm>
          <a:prstGeom prst="rect">
            <a:avLst/>
          </a:prstGeom>
        </p:spPr>
        <p:txBody>
          <a:bodyPr lIns="0" anchor="ctr">
            <a:noAutofit/>
          </a:bodyPr>
          <a:lstStyle>
            <a:lvl1pPr marL="0" indent="0" algn="l">
              <a:buNone/>
              <a:defRPr lang="en-GB" sz="3600" b="0" i="0" u="none" strike="noStrike" kern="1200" baseline="0" noProof="0" dirty="0">
                <a:solidFill>
                  <a:srgbClr val="00925A"/>
                </a:solidFill>
                <a:latin typeface="BNPPSansCondensed" panose="02000000000000000000" pitchFamily="2" charset="0"/>
                <a:ea typeface="+mn-ea"/>
                <a:cs typeface="+mn-cs"/>
              </a:defRPr>
            </a:lvl1pPr>
            <a:lvl2pPr marL="607390" indent="0" algn="ctr">
              <a:buNone/>
              <a:defRPr>
                <a:solidFill>
                  <a:schemeClr val="tx1">
                    <a:tint val="75000"/>
                  </a:schemeClr>
                </a:solidFill>
              </a:defRPr>
            </a:lvl2pPr>
            <a:lvl3pPr marL="1214780" indent="0" algn="ctr">
              <a:buNone/>
              <a:defRPr>
                <a:solidFill>
                  <a:schemeClr val="tx1">
                    <a:tint val="75000"/>
                  </a:schemeClr>
                </a:solidFill>
              </a:defRPr>
            </a:lvl3pPr>
            <a:lvl4pPr marL="1822171" indent="0" algn="ctr">
              <a:buNone/>
              <a:defRPr>
                <a:solidFill>
                  <a:schemeClr val="tx1">
                    <a:tint val="75000"/>
                  </a:schemeClr>
                </a:solidFill>
              </a:defRPr>
            </a:lvl4pPr>
            <a:lvl5pPr marL="2429561" indent="0" algn="ctr">
              <a:buNone/>
              <a:defRPr>
                <a:solidFill>
                  <a:schemeClr val="tx1">
                    <a:tint val="75000"/>
                  </a:schemeClr>
                </a:solidFill>
              </a:defRPr>
            </a:lvl5pPr>
            <a:lvl6pPr marL="3036951" indent="0" algn="ctr">
              <a:buNone/>
              <a:defRPr>
                <a:solidFill>
                  <a:schemeClr val="tx1">
                    <a:tint val="75000"/>
                  </a:schemeClr>
                </a:solidFill>
              </a:defRPr>
            </a:lvl6pPr>
            <a:lvl7pPr marL="3644341" indent="0" algn="ctr">
              <a:buNone/>
              <a:defRPr>
                <a:solidFill>
                  <a:schemeClr val="tx1">
                    <a:tint val="75000"/>
                  </a:schemeClr>
                </a:solidFill>
              </a:defRPr>
            </a:lvl7pPr>
            <a:lvl8pPr marL="4251731" indent="0" algn="ctr">
              <a:buNone/>
              <a:defRPr>
                <a:solidFill>
                  <a:schemeClr val="tx1">
                    <a:tint val="75000"/>
                  </a:schemeClr>
                </a:solidFill>
              </a:defRPr>
            </a:lvl8pPr>
            <a:lvl9pPr marL="4859122" indent="0" algn="ctr">
              <a:buNone/>
              <a:defRPr>
                <a:solidFill>
                  <a:schemeClr val="tx1">
                    <a:tint val="75000"/>
                  </a:schemeClr>
                </a:solidFill>
              </a:defRPr>
            </a:lvl9pPr>
          </a:lstStyle>
          <a:p>
            <a:r>
              <a:rPr lang="en-GB" noProof="0"/>
              <a:t>INSERT TITLE</a:t>
            </a:r>
          </a:p>
        </p:txBody>
      </p:sp>
      <p:cxnSp>
        <p:nvCxnSpPr>
          <p:cNvPr id="12" name="Connecteur droit 14"/>
          <p:cNvCxnSpPr/>
          <p:nvPr userDrawn="1"/>
        </p:nvCxnSpPr>
        <p:spPr>
          <a:xfrm>
            <a:off x="454155" y="890526"/>
            <a:ext cx="1121537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userDrawn="1"/>
        </p:nvSpPr>
        <p:spPr>
          <a:xfrm>
            <a:off x="454155" y="1845618"/>
            <a:ext cx="1646480" cy="936104"/>
          </a:xfrm>
          <a:prstGeom prst="rect">
            <a:avLst/>
          </a:prstGeom>
          <a:noFill/>
        </p:spPr>
        <p:txBody>
          <a:bodyPr wrap="square" rtlCol="0">
            <a:normAutofit fontScale="92500" lnSpcReduction="20000"/>
          </a:bodyPr>
          <a:lstStyle/>
          <a:p>
            <a:pPr defTabSz="1085415"/>
            <a:endParaRPr lang="fr-FR" sz="6600" dirty="0">
              <a:solidFill>
                <a:schemeClr val="tx1"/>
              </a:solidFill>
              <a:latin typeface="BNPP Sans Condensed ExtraBold" pitchFamily="50" charset="0"/>
              <a:cs typeface="Arial"/>
            </a:endParaRPr>
          </a:p>
        </p:txBody>
      </p:sp>
      <p:sp>
        <p:nvSpPr>
          <p:cNvPr id="13" name="ZoneTexte 12"/>
          <p:cNvSpPr txBox="1"/>
          <p:nvPr userDrawn="1"/>
        </p:nvSpPr>
        <p:spPr>
          <a:xfrm>
            <a:off x="606555" y="1998018"/>
            <a:ext cx="1646480" cy="936104"/>
          </a:xfrm>
          <a:prstGeom prst="rect">
            <a:avLst/>
          </a:prstGeom>
          <a:noFill/>
        </p:spPr>
        <p:txBody>
          <a:bodyPr wrap="square" rtlCol="0">
            <a:normAutofit fontScale="92500" lnSpcReduction="20000"/>
          </a:bodyPr>
          <a:lstStyle/>
          <a:p>
            <a:pPr defTabSz="1085415"/>
            <a:endParaRPr lang="fr-FR" sz="6600" dirty="0">
              <a:solidFill>
                <a:schemeClr val="tx1"/>
              </a:solidFill>
              <a:latin typeface="BNPP Sans Condensed ExtraBold" pitchFamily="50" charset="0"/>
              <a:cs typeface="Arial"/>
            </a:endParaRPr>
          </a:p>
        </p:txBody>
      </p:sp>
      <p:sp>
        <p:nvSpPr>
          <p:cNvPr id="14" name="Rectangle 13"/>
          <p:cNvSpPr/>
          <p:nvPr userDrawn="1"/>
        </p:nvSpPr>
        <p:spPr>
          <a:xfrm>
            <a:off x="6094027" y="1928572"/>
            <a:ext cx="6048000" cy="25200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a:solidFill>
                <a:schemeClr val="tx1"/>
              </a:solidFill>
            </a:endParaRPr>
          </a:p>
        </p:txBody>
      </p:sp>
      <p:sp>
        <p:nvSpPr>
          <p:cNvPr id="15" name="Espace réservé pour une image  15"/>
          <p:cNvSpPr>
            <a:spLocks noGrp="1"/>
          </p:cNvSpPr>
          <p:nvPr>
            <p:ph type="pic" sz="quarter" idx="13"/>
          </p:nvPr>
        </p:nvSpPr>
        <p:spPr>
          <a:xfrm>
            <a:off x="0" y="890588"/>
            <a:ext cx="6094413" cy="1458912"/>
          </a:xfrm>
          <a:prstGeom prst="rect">
            <a:avLst/>
          </a:prstGeom>
        </p:spPr>
        <p:txBody>
          <a:bodyPr/>
          <a:lstStyle/>
          <a:p>
            <a:endParaRPr lang="fr-FR" dirty="0"/>
          </a:p>
        </p:txBody>
      </p:sp>
      <p:sp>
        <p:nvSpPr>
          <p:cNvPr id="16" name="Espace réservé pour une image  17"/>
          <p:cNvSpPr>
            <a:spLocks noGrp="1"/>
          </p:cNvSpPr>
          <p:nvPr>
            <p:ph type="pic" sz="quarter" idx="14"/>
          </p:nvPr>
        </p:nvSpPr>
        <p:spPr>
          <a:xfrm>
            <a:off x="6094413" y="891136"/>
            <a:ext cx="6024562" cy="1458364"/>
          </a:xfrm>
          <a:prstGeom prst="rect">
            <a:avLst/>
          </a:prstGeom>
        </p:spPr>
        <p:txBody>
          <a:bodyPr/>
          <a:lstStyle/>
          <a:p>
            <a:endParaRPr lang="fr-FR" dirty="0"/>
          </a:p>
        </p:txBody>
      </p:sp>
      <p:sp>
        <p:nvSpPr>
          <p:cNvPr id="7" name="Espace réservé du texte 6"/>
          <p:cNvSpPr>
            <a:spLocks noGrp="1"/>
          </p:cNvSpPr>
          <p:nvPr>
            <p:ph type="body" sz="quarter" idx="21"/>
          </p:nvPr>
        </p:nvSpPr>
        <p:spPr>
          <a:xfrm>
            <a:off x="-2945" y="2349881"/>
            <a:ext cx="6096971" cy="1677382"/>
          </a:xfrm>
          <a:prstGeom prst="rect">
            <a:avLst/>
          </a:prstGeom>
        </p:spPr>
        <p:txBody>
          <a:bodyPr wrap="square">
            <a:sp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9" name="Espace réservé du texte 6"/>
          <p:cNvSpPr>
            <a:spLocks noGrp="1"/>
          </p:cNvSpPr>
          <p:nvPr>
            <p:ph type="body" sz="quarter" idx="22"/>
          </p:nvPr>
        </p:nvSpPr>
        <p:spPr>
          <a:xfrm>
            <a:off x="6091855" y="2349881"/>
            <a:ext cx="6030295" cy="1677382"/>
          </a:xfrm>
          <a:prstGeom prst="rect">
            <a:avLst/>
          </a:prstGeom>
        </p:spPr>
        <p:txBody>
          <a:bodyPr wrap="square">
            <a:sp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8" name="Imag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3812" y="6149137"/>
            <a:ext cx="2118352" cy="637783"/>
          </a:xfrm>
          <a:prstGeom prst="rect">
            <a:avLst/>
          </a:prstGeom>
        </p:spPr>
      </p:pic>
    </p:spTree>
    <p:extLst>
      <p:ext uri="{BB962C8B-B14F-4D97-AF65-F5344CB8AC3E}">
        <p14:creationId xmlns:p14="http://schemas.microsoft.com/office/powerpoint/2010/main" val="1478352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PICTURE">
    <p:spTree>
      <p:nvGrpSpPr>
        <p:cNvPr id="1" name=""/>
        <p:cNvGrpSpPr/>
        <p:nvPr/>
      </p:nvGrpSpPr>
      <p:grpSpPr>
        <a:xfrm>
          <a:off x="0" y="0"/>
          <a:ext cx="0" cy="0"/>
          <a:chOff x="0" y="0"/>
          <a:chExt cx="0" cy="0"/>
        </a:xfrm>
      </p:grpSpPr>
      <p:cxnSp>
        <p:nvCxnSpPr>
          <p:cNvPr id="3" name="Connecteur droit 14"/>
          <p:cNvCxnSpPr/>
          <p:nvPr userDrawn="1"/>
        </p:nvCxnSpPr>
        <p:spPr>
          <a:xfrm>
            <a:off x="454155" y="6103853"/>
            <a:ext cx="1121537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Sous-titre 2"/>
          <p:cNvSpPr>
            <a:spLocks noGrp="1"/>
          </p:cNvSpPr>
          <p:nvPr>
            <p:ph type="subTitle" idx="1" hasCustomPrompt="1"/>
          </p:nvPr>
        </p:nvSpPr>
        <p:spPr>
          <a:xfrm>
            <a:off x="454230" y="279626"/>
            <a:ext cx="6038893" cy="432100"/>
          </a:xfrm>
          <a:prstGeom prst="rect">
            <a:avLst/>
          </a:prstGeom>
        </p:spPr>
        <p:txBody>
          <a:bodyPr lIns="0" anchor="ctr">
            <a:noAutofit/>
          </a:bodyPr>
          <a:lstStyle>
            <a:lvl1pPr marL="0" indent="0" algn="l">
              <a:buNone/>
              <a:defRPr lang="en-GB" sz="3600" b="0" i="0" u="none" strike="noStrike" kern="1200" baseline="0" noProof="0" dirty="0">
                <a:solidFill>
                  <a:srgbClr val="00925A"/>
                </a:solidFill>
                <a:latin typeface="BNPPSansCondensed" panose="02000000000000000000" pitchFamily="2" charset="0"/>
                <a:ea typeface="+mn-ea"/>
                <a:cs typeface="+mn-cs"/>
              </a:defRPr>
            </a:lvl1pPr>
            <a:lvl2pPr marL="607390" indent="0" algn="ctr">
              <a:buNone/>
              <a:defRPr>
                <a:solidFill>
                  <a:schemeClr val="tx1">
                    <a:tint val="75000"/>
                  </a:schemeClr>
                </a:solidFill>
              </a:defRPr>
            </a:lvl2pPr>
            <a:lvl3pPr marL="1214780" indent="0" algn="ctr">
              <a:buNone/>
              <a:defRPr>
                <a:solidFill>
                  <a:schemeClr val="tx1">
                    <a:tint val="75000"/>
                  </a:schemeClr>
                </a:solidFill>
              </a:defRPr>
            </a:lvl3pPr>
            <a:lvl4pPr marL="1822171" indent="0" algn="ctr">
              <a:buNone/>
              <a:defRPr>
                <a:solidFill>
                  <a:schemeClr val="tx1">
                    <a:tint val="75000"/>
                  </a:schemeClr>
                </a:solidFill>
              </a:defRPr>
            </a:lvl4pPr>
            <a:lvl5pPr marL="2429561" indent="0" algn="ctr">
              <a:buNone/>
              <a:defRPr>
                <a:solidFill>
                  <a:schemeClr val="tx1">
                    <a:tint val="75000"/>
                  </a:schemeClr>
                </a:solidFill>
              </a:defRPr>
            </a:lvl5pPr>
            <a:lvl6pPr marL="3036951" indent="0" algn="ctr">
              <a:buNone/>
              <a:defRPr>
                <a:solidFill>
                  <a:schemeClr val="tx1">
                    <a:tint val="75000"/>
                  </a:schemeClr>
                </a:solidFill>
              </a:defRPr>
            </a:lvl6pPr>
            <a:lvl7pPr marL="3644341" indent="0" algn="ctr">
              <a:buNone/>
              <a:defRPr>
                <a:solidFill>
                  <a:schemeClr val="tx1">
                    <a:tint val="75000"/>
                  </a:schemeClr>
                </a:solidFill>
              </a:defRPr>
            </a:lvl7pPr>
            <a:lvl8pPr marL="4251731" indent="0" algn="ctr">
              <a:buNone/>
              <a:defRPr>
                <a:solidFill>
                  <a:schemeClr val="tx1">
                    <a:tint val="75000"/>
                  </a:schemeClr>
                </a:solidFill>
              </a:defRPr>
            </a:lvl8pPr>
            <a:lvl9pPr marL="4859122" indent="0" algn="ctr">
              <a:buNone/>
              <a:defRPr>
                <a:solidFill>
                  <a:schemeClr val="tx1">
                    <a:tint val="75000"/>
                  </a:schemeClr>
                </a:solidFill>
              </a:defRPr>
            </a:lvl9pPr>
          </a:lstStyle>
          <a:p>
            <a:r>
              <a:rPr lang="en-GB" noProof="0"/>
              <a:t>INSERT TITLE</a:t>
            </a:r>
          </a:p>
        </p:txBody>
      </p:sp>
      <p:cxnSp>
        <p:nvCxnSpPr>
          <p:cNvPr id="12" name="Connecteur droit 14"/>
          <p:cNvCxnSpPr/>
          <p:nvPr userDrawn="1"/>
        </p:nvCxnSpPr>
        <p:spPr>
          <a:xfrm>
            <a:off x="454155" y="890526"/>
            <a:ext cx="6038968"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10" hasCustomPrompt="1"/>
          </p:nvPr>
        </p:nvSpPr>
        <p:spPr>
          <a:xfrm>
            <a:off x="6637139" y="0"/>
            <a:ext cx="5485011" cy="6103938"/>
          </a:xfrm>
          <a:prstGeom prst="rect">
            <a:avLst/>
          </a:prstGeom>
        </p:spPr>
        <p:txBody>
          <a:bodyPr/>
          <a:lstStyle>
            <a:lvl1pPr>
              <a:defRPr/>
            </a:lvl1pPr>
          </a:lstStyle>
          <a:p>
            <a:r>
              <a:rPr lang="en-GB" dirty="0"/>
              <a:t>CLICK TO CHANGE PICTURE</a:t>
            </a:r>
          </a:p>
        </p:txBody>
      </p:sp>
      <p:pic>
        <p:nvPicPr>
          <p:cNvPr id="15" name="Imag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3812" y="6149137"/>
            <a:ext cx="2118352" cy="637783"/>
          </a:xfrm>
          <a:prstGeom prst="rect">
            <a:avLst/>
          </a:prstGeom>
        </p:spPr>
      </p:pic>
    </p:spTree>
    <p:extLst>
      <p:ext uri="{BB962C8B-B14F-4D97-AF65-F5344CB8AC3E}">
        <p14:creationId xmlns:p14="http://schemas.microsoft.com/office/powerpoint/2010/main" val="2747392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
    <p:spTree>
      <p:nvGrpSpPr>
        <p:cNvPr id="1" name=""/>
        <p:cNvGrpSpPr/>
        <p:nvPr/>
      </p:nvGrpSpPr>
      <p:grpSpPr>
        <a:xfrm>
          <a:off x="0" y="0"/>
          <a:ext cx="0" cy="0"/>
          <a:chOff x="0" y="0"/>
          <a:chExt cx="0" cy="0"/>
        </a:xfrm>
      </p:grpSpPr>
      <p:cxnSp>
        <p:nvCxnSpPr>
          <p:cNvPr id="3" name="Connecteur droit 14"/>
          <p:cNvCxnSpPr/>
          <p:nvPr userDrawn="1"/>
        </p:nvCxnSpPr>
        <p:spPr>
          <a:xfrm>
            <a:off x="454155" y="6103853"/>
            <a:ext cx="1121537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333450"/>
            <a:ext cx="1020515" cy="504056"/>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400" dirty="0">
              <a:solidFill>
                <a:schemeClr val="tx1"/>
              </a:solidFill>
            </a:endParaRPr>
          </a:p>
        </p:txBody>
      </p:sp>
      <p:pic>
        <p:nvPicPr>
          <p:cNvPr id="10" name="Imag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3812" y="6149137"/>
            <a:ext cx="2118352" cy="637783"/>
          </a:xfrm>
          <a:prstGeom prst="rect">
            <a:avLst/>
          </a:prstGeom>
        </p:spPr>
      </p:pic>
    </p:spTree>
    <p:extLst>
      <p:ext uri="{BB962C8B-B14F-4D97-AF65-F5344CB8AC3E}">
        <p14:creationId xmlns:p14="http://schemas.microsoft.com/office/powerpoint/2010/main" val="2747851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Footer ">
    <p:spTree>
      <p:nvGrpSpPr>
        <p:cNvPr id="1" name=""/>
        <p:cNvGrpSpPr/>
        <p:nvPr/>
      </p:nvGrpSpPr>
      <p:grpSpPr>
        <a:xfrm>
          <a:off x="0" y="0"/>
          <a:ext cx="0" cy="0"/>
          <a:chOff x="0" y="0"/>
          <a:chExt cx="0" cy="0"/>
        </a:xfrm>
      </p:grpSpPr>
      <p:sp>
        <p:nvSpPr>
          <p:cNvPr id="9" name="Rectangle 8"/>
          <p:cNvSpPr/>
          <p:nvPr userDrawn="1"/>
        </p:nvSpPr>
        <p:spPr>
          <a:xfrm>
            <a:off x="8293323" y="0"/>
            <a:ext cx="3828827" cy="6103853"/>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10" name="Rounded Rectangle 9"/>
          <p:cNvSpPr/>
          <p:nvPr userDrawn="1"/>
        </p:nvSpPr>
        <p:spPr>
          <a:xfrm>
            <a:off x="7158466" y="621482"/>
            <a:ext cx="2307522" cy="4992362"/>
          </a:xfrm>
          <a:prstGeom prst="roundRect">
            <a:avLst>
              <a:gd name="adj" fmla="val 5012"/>
            </a:avLst>
          </a:prstGeom>
          <a:solidFill>
            <a:srgbClr val="171817"/>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400" dirty="0">
              <a:solidFill>
                <a:schemeClr val="tx1"/>
              </a:solidFill>
            </a:endParaRP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637139" y="235068"/>
            <a:ext cx="3312368" cy="5904656"/>
          </a:xfrm>
          <a:prstGeom prst="rect">
            <a:avLst/>
          </a:prstGeom>
        </p:spPr>
      </p:pic>
      <p:cxnSp>
        <p:nvCxnSpPr>
          <p:cNvPr id="3" name="Connecteur droit 14"/>
          <p:cNvCxnSpPr/>
          <p:nvPr userDrawn="1"/>
        </p:nvCxnSpPr>
        <p:spPr>
          <a:xfrm>
            <a:off x="454155" y="6103853"/>
            <a:ext cx="1121537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Espace réservé du numéro de diapositive 16"/>
          <p:cNvSpPr>
            <a:spLocks noGrp="1" noChangeArrowheads="1"/>
          </p:cNvSpPr>
          <p:nvPr>
            <p:ph type="sldNum" sz="quarter" idx="4"/>
          </p:nvPr>
        </p:nvSpPr>
        <p:spPr bwMode="auto">
          <a:xfrm>
            <a:off x="11461675" y="6395179"/>
            <a:ext cx="238625" cy="18004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100" b="1">
                <a:solidFill>
                  <a:schemeClr val="tx1"/>
                </a:solidFill>
              </a:defRPr>
            </a:lvl1pPr>
          </a:lstStyle>
          <a:p>
            <a:pPr defTabSz="1211878">
              <a:defRPr/>
            </a:pPr>
            <a:fld id="{276219AF-F5ED-455B-A512-B03AB3602319}" type="slidenum">
              <a:rPr lang="en-GB" smtClean="0">
                <a:solidFill>
                  <a:srgbClr val="000000"/>
                </a:solidFill>
              </a:rPr>
              <a:pPr defTabSz="1211878">
                <a:defRPr/>
              </a:pPr>
              <a:t>‹N°›</a:t>
            </a:fld>
            <a:endParaRPr lang="en-GB" dirty="0">
              <a:solidFill>
                <a:srgbClr val="000000"/>
              </a:solidFill>
            </a:endParaRPr>
          </a:p>
        </p:txBody>
      </p:sp>
      <p:sp>
        <p:nvSpPr>
          <p:cNvPr id="8" name="Rectangle 7"/>
          <p:cNvSpPr/>
          <p:nvPr userDrawn="1"/>
        </p:nvSpPr>
        <p:spPr>
          <a:xfrm>
            <a:off x="0" y="333450"/>
            <a:ext cx="1020515" cy="504056"/>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16" name="Picture Placeholder 15"/>
          <p:cNvSpPr>
            <a:spLocks noGrp="1"/>
          </p:cNvSpPr>
          <p:nvPr>
            <p:ph type="pic" sz="quarter" idx="10"/>
          </p:nvPr>
        </p:nvSpPr>
        <p:spPr>
          <a:xfrm>
            <a:off x="7158466" y="621482"/>
            <a:ext cx="2307522" cy="4992362"/>
          </a:xfrm>
          <a:custGeom>
            <a:avLst/>
            <a:gdLst>
              <a:gd name="connsiteX0" fmla="*/ 2000474 w 2307522"/>
              <a:gd name="connsiteY0" fmla="*/ 93 h 4939306"/>
              <a:gd name="connsiteX1" fmla="*/ 2231752 w 2307522"/>
              <a:gd name="connsiteY1" fmla="*/ 25096 h 4939306"/>
              <a:gd name="connsiteX2" fmla="*/ 2305573 w 2307522"/>
              <a:gd name="connsiteY2" fmla="*/ 201309 h 4939306"/>
              <a:gd name="connsiteX3" fmla="*/ 2304606 w 2307522"/>
              <a:gd name="connsiteY3" fmla="*/ 201289 h 4939306"/>
              <a:gd name="connsiteX4" fmla="*/ 2304606 w 2307522"/>
              <a:gd name="connsiteY4" fmla="*/ 4606521 h 4939306"/>
              <a:gd name="connsiteX5" fmla="*/ 2305573 w 2307522"/>
              <a:gd name="connsiteY5" fmla="*/ 4606488 h 4939306"/>
              <a:gd name="connsiteX6" fmla="*/ 2236514 w 2307522"/>
              <a:gd name="connsiteY6" fmla="*/ 4888932 h 4939306"/>
              <a:gd name="connsiteX7" fmla="*/ 2002855 w 2307522"/>
              <a:gd name="connsiteY7" fmla="*/ 4938179 h 4939306"/>
              <a:gd name="connsiteX8" fmla="*/ 1953504 w 2307522"/>
              <a:gd name="connsiteY8" fmla="*/ 4938061 h 4939306"/>
              <a:gd name="connsiteX9" fmla="*/ 1953504 w 2307522"/>
              <a:gd name="connsiteY9" fmla="*/ 4939306 h 4939306"/>
              <a:gd name="connsiteX10" fmla="*/ 1724547 w 2307522"/>
              <a:gd name="connsiteY10" fmla="*/ 4939306 h 4939306"/>
              <a:gd name="connsiteX11" fmla="*/ 582977 w 2307522"/>
              <a:gd name="connsiteY11" fmla="*/ 4939306 h 4939306"/>
              <a:gd name="connsiteX12" fmla="*/ 531922 w 2307522"/>
              <a:gd name="connsiteY12" fmla="*/ 4939306 h 4939306"/>
              <a:gd name="connsiteX13" fmla="*/ 531922 w 2307522"/>
              <a:gd name="connsiteY13" fmla="*/ 4938729 h 4939306"/>
              <a:gd name="connsiteX14" fmla="*/ 451971 w 2307522"/>
              <a:gd name="connsiteY14" fmla="*/ 4937826 h 4939306"/>
              <a:gd name="connsiteX15" fmla="*/ 71010 w 2307522"/>
              <a:gd name="connsiteY15" fmla="*/ 4888932 h 4939306"/>
              <a:gd name="connsiteX16" fmla="*/ 16 w 2307522"/>
              <a:gd name="connsiteY16" fmla="*/ 4684641 h 4939306"/>
              <a:gd name="connsiteX17" fmla="*/ 1255 w 2307522"/>
              <a:gd name="connsiteY17" fmla="*/ 4634588 h 4939306"/>
              <a:gd name="connsiteX18" fmla="*/ 350 w 2307522"/>
              <a:gd name="connsiteY18" fmla="*/ 4634588 h 4939306"/>
              <a:gd name="connsiteX19" fmla="*/ 350 w 2307522"/>
              <a:gd name="connsiteY19" fmla="*/ 170092 h 4939306"/>
              <a:gd name="connsiteX20" fmla="*/ 1067 w 2307522"/>
              <a:gd name="connsiteY20" fmla="*/ 170092 h 4939306"/>
              <a:gd name="connsiteX21" fmla="*/ 761 w 2307522"/>
              <a:gd name="connsiteY21" fmla="*/ 157817 h 4939306"/>
              <a:gd name="connsiteX22" fmla="*/ 37807 w 2307522"/>
              <a:gd name="connsiteY22" fmla="*/ 69794 h 4939306"/>
              <a:gd name="connsiteX23" fmla="*/ 66307 w 2307522"/>
              <a:gd name="connsiteY23" fmla="*/ 39426 h 4939306"/>
              <a:gd name="connsiteX24" fmla="*/ 80233 w 2307522"/>
              <a:gd name="connsiteY24" fmla="*/ 27936 h 4939306"/>
              <a:gd name="connsiteX25" fmla="*/ 117783 w 2307522"/>
              <a:gd name="connsiteY25" fmla="*/ 16113 h 4939306"/>
              <a:gd name="connsiteX26" fmla="*/ 307050 w 2307522"/>
              <a:gd name="connsiteY26" fmla="*/ 4337 h 4939306"/>
              <a:gd name="connsiteX27" fmla="*/ 582977 w 2307522"/>
              <a:gd name="connsiteY27" fmla="*/ 7909 h 4939306"/>
              <a:gd name="connsiteX28" fmla="*/ 665578 w 2307522"/>
              <a:gd name="connsiteY28" fmla="*/ 160272 h 4939306"/>
              <a:gd name="connsiteX29" fmla="*/ 677885 w 2307522"/>
              <a:gd name="connsiteY29" fmla="*/ 170092 h 4939306"/>
              <a:gd name="connsiteX30" fmla="*/ 1624320 w 2307522"/>
              <a:gd name="connsiteY30" fmla="*/ 170092 h 4939306"/>
              <a:gd name="connsiteX31" fmla="*/ 1641946 w 2307522"/>
              <a:gd name="connsiteY31" fmla="*/ 156028 h 4939306"/>
              <a:gd name="connsiteX32" fmla="*/ 1724547 w 2307522"/>
              <a:gd name="connsiteY32" fmla="*/ 3665 h 4939306"/>
              <a:gd name="connsiteX33" fmla="*/ 2000474 w 2307522"/>
              <a:gd name="connsiteY33" fmla="*/ 93 h 493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07522" h="4939306">
                <a:moveTo>
                  <a:pt x="2000474" y="93"/>
                </a:moveTo>
                <a:cubicBezTo>
                  <a:pt x="2096815" y="-701"/>
                  <a:pt x="2185714" y="3268"/>
                  <a:pt x="2231752" y="25096"/>
                </a:cubicBezTo>
                <a:cubicBezTo>
                  <a:pt x="2315096" y="107646"/>
                  <a:pt x="2307954" y="125903"/>
                  <a:pt x="2305573" y="201309"/>
                </a:cubicBezTo>
                <a:lnTo>
                  <a:pt x="2304606" y="201289"/>
                </a:lnTo>
                <a:lnTo>
                  <a:pt x="2304606" y="4606521"/>
                </a:lnTo>
                <a:lnTo>
                  <a:pt x="2305573" y="4606488"/>
                </a:lnTo>
                <a:cubicBezTo>
                  <a:pt x="2307954" y="4733466"/>
                  <a:pt x="2319858" y="4749923"/>
                  <a:pt x="2236514" y="4888932"/>
                </a:cubicBezTo>
                <a:cubicBezTo>
                  <a:pt x="2190477" y="4925689"/>
                  <a:pt x="2100386" y="4935944"/>
                  <a:pt x="2002855" y="4938179"/>
                </a:cubicBezTo>
                <a:lnTo>
                  <a:pt x="1953504" y="4938061"/>
                </a:lnTo>
                <a:lnTo>
                  <a:pt x="1953504" y="4939306"/>
                </a:lnTo>
                <a:lnTo>
                  <a:pt x="1724547" y="4939306"/>
                </a:lnTo>
                <a:lnTo>
                  <a:pt x="582977" y="4939306"/>
                </a:lnTo>
                <a:lnTo>
                  <a:pt x="531922" y="4939306"/>
                </a:lnTo>
                <a:lnTo>
                  <a:pt x="531922" y="4938729"/>
                </a:lnTo>
                <a:lnTo>
                  <a:pt x="451971" y="4937826"/>
                </a:lnTo>
                <a:cubicBezTo>
                  <a:pt x="308241" y="4939573"/>
                  <a:pt x="140066" y="4944068"/>
                  <a:pt x="71010" y="4888932"/>
                </a:cubicBezTo>
                <a:cubicBezTo>
                  <a:pt x="8502" y="4784675"/>
                  <a:pt x="-429" y="4749354"/>
                  <a:pt x="16" y="4684641"/>
                </a:cubicBezTo>
                <a:lnTo>
                  <a:pt x="1255" y="4634588"/>
                </a:lnTo>
                <a:lnTo>
                  <a:pt x="350" y="4634588"/>
                </a:lnTo>
                <a:lnTo>
                  <a:pt x="350" y="170092"/>
                </a:lnTo>
                <a:lnTo>
                  <a:pt x="1067" y="170092"/>
                </a:lnTo>
                <a:lnTo>
                  <a:pt x="761" y="157817"/>
                </a:lnTo>
                <a:cubicBezTo>
                  <a:pt x="1431" y="127204"/>
                  <a:pt x="8129" y="105068"/>
                  <a:pt x="37807" y="69794"/>
                </a:cubicBezTo>
                <a:lnTo>
                  <a:pt x="66307" y="39426"/>
                </a:lnTo>
                <a:lnTo>
                  <a:pt x="80233" y="27936"/>
                </a:lnTo>
                <a:lnTo>
                  <a:pt x="117783" y="16113"/>
                </a:lnTo>
                <a:cubicBezTo>
                  <a:pt x="166724" y="5825"/>
                  <a:pt x="234795" y="3742"/>
                  <a:pt x="307050" y="4337"/>
                </a:cubicBezTo>
                <a:cubicBezTo>
                  <a:pt x="403391" y="5131"/>
                  <a:pt x="507174" y="10687"/>
                  <a:pt x="582977" y="7909"/>
                </a:cubicBezTo>
                <a:cubicBezTo>
                  <a:pt x="577024" y="134711"/>
                  <a:pt x="623310" y="139622"/>
                  <a:pt x="665578" y="160272"/>
                </a:cubicBezTo>
                <a:lnTo>
                  <a:pt x="677885" y="170092"/>
                </a:lnTo>
                <a:lnTo>
                  <a:pt x="1624320" y="170092"/>
                </a:lnTo>
                <a:lnTo>
                  <a:pt x="1641946" y="156028"/>
                </a:lnTo>
                <a:cubicBezTo>
                  <a:pt x="1684214" y="135378"/>
                  <a:pt x="1730500" y="130467"/>
                  <a:pt x="1724547" y="3665"/>
                </a:cubicBezTo>
                <a:cubicBezTo>
                  <a:pt x="1800350" y="6443"/>
                  <a:pt x="1904132" y="887"/>
                  <a:pt x="2000474" y="93"/>
                </a:cubicBezTo>
                <a:close/>
              </a:path>
            </a:pathLst>
          </a:custGeom>
          <a:solidFill>
            <a:schemeClr val="bg2"/>
          </a:solidFill>
        </p:spPr>
        <p:txBody>
          <a:bodyPr wrap="square">
            <a:noAutofit/>
          </a:bodyPr>
          <a:lstStyle/>
          <a:p>
            <a:endParaRPr lang="en-GB" dirty="0"/>
          </a:p>
        </p:txBody>
      </p:sp>
      <p:pic>
        <p:nvPicPr>
          <p:cNvPr id="14" name="Imag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3812" y="6149137"/>
            <a:ext cx="2118352" cy="637783"/>
          </a:xfrm>
          <a:prstGeom prst="rect">
            <a:avLst/>
          </a:prstGeom>
        </p:spPr>
      </p:pic>
    </p:spTree>
    <p:extLst>
      <p:ext uri="{BB962C8B-B14F-4D97-AF65-F5344CB8AC3E}">
        <p14:creationId xmlns:p14="http://schemas.microsoft.com/office/powerpoint/2010/main" val="4109543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4155" y="261442"/>
            <a:ext cx="11215375" cy="421005"/>
          </a:xfrm>
          <a:prstGeom prst="rect">
            <a:avLst/>
          </a:prstGeom>
        </p:spPr>
        <p:txBody>
          <a:bodyPr vert="horz" lIns="0" tIns="0" rIns="0" bIns="0" rtlCol="0" anchor="ctr" anchorCtr="0">
            <a:noAutofit/>
          </a:bodyPr>
          <a:lstStyle/>
          <a:p>
            <a:r>
              <a:rPr lang="fr-FR" noProof="0"/>
              <a:t>CLICK TO EDIT MASTER TITLE STYLE</a:t>
            </a:r>
          </a:p>
        </p:txBody>
      </p:sp>
      <p:sp>
        <p:nvSpPr>
          <p:cNvPr id="3" name="fc" descr=" "/>
          <p:cNvSpPr txBox="1"/>
          <p:nvPr userDrawn="1"/>
        </p:nvSpPr>
        <p:spPr>
          <a:xfrm>
            <a:off x="0" y="6644704"/>
            <a:ext cx="12122150" cy="0"/>
          </a:xfrm>
          <a:prstGeom prst="rect">
            <a:avLst/>
          </a:prstGeom>
          <a:noFill/>
        </p:spPr>
        <p:txBody>
          <a:bodyPr vert="horz" wrap="none" rtlCol="0">
            <a:normAutofit fontScale="25000" lnSpcReduction="20000"/>
          </a:bodyPr>
          <a:lstStyle/>
          <a:p>
            <a:pPr algn="ctr" defTabSz="1085415"/>
            <a:r>
              <a:rPr lang="fr-FR" sz="850" b="0" i="0" u="none" baseline="0" dirty="0">
                <a:solidFill>
                  <a:srgbClr val="000000"/>
                </a:solidFill>
                <a:latin typeface="Microsoft Sans Serif"/>
                <a:cs typeface="Arial"/>
              </a:rPr>
              <a:t> </a:t>
            </a:r>
          </a:p>
        </p:txBody>
      </p:sp>
      <p:sp>
        <p:nvSpPr>
          <p:cNvPr id="4" name="ZoneTexte 3">
            <a:extLst>
              <a:ext uri="{FF2B5EF4-FFF2-40B4-BE49-F238E27FC236}">
                <a16:creationId xmlns:a16="http://schemas.microsoft.com/office/drawing/2014/main" id="{7398234C-C23F-4293-C103-B1243E914EA6}"/>
              </a:ext>
            </a:extLst>
          </p:cNvPr>
          <p:cNvSpPr txBox="1"/>
          <p:nvPr userDrawn="1"/>
        </p:nvSpPr>
        <p:spPr>
          <a:xfrm>
            <a:off x="8432800" y="6373363"/>
            <a:ext cx="3689531" cy="230832"/>
          </a:xfrm>
          <a:prstGeom prst="rect">
            <a:avLst/>
          </a:prstGeom>
          <a:noFill/>
        </p:spPr>
        <p:txBody>
          <a:bodyPr wrap="square" rtlCol="0">
            <a:spAutoFit/>
          </a:bodyPr>
          <a:lstStyle/>
          <a:p>
            <a:pPr algn="r"/>
            <a:r>
              <a:rPr lang="fr-FR" sz="900" dirty="0"/>
              <a:t>PROJET BANLIEUES 2026 - GUIDE DU PROGRAMME - </a:t>
            </a:r>
            <a:fld id="{FB823583-4936-4D60-A7E6-2C4DC0B540E5}" type="slidenum">
              <a:rPr lang="fr-FR" sz="900" smtClean="0"/>
              <a:pPr algn="r"/>
              <a:t>‹N°›</a:t>
            </a:fld>
            <a:endParaRPr lang="fr-FR" sz="900" dirty="0"/>
          </a:p>
        </p:txBody>
      </p:sp>
    </p:spTree>
    <p:extLst>
      <p:ext uri="{BB962C8B-B14F-4D97-AF65-F5344CB8AC3E}">
        <p14:creationId xmlns:p14="http://schemas.microsoft.com/office/powerpoint/2010/main" val="2651998872"/>
      </p:ext>
    </p:extLst>
  </p:cSld>
  <p:clrMap bg1="lt1" tx1="dk1" bg2="lt2" tx2="dk2" accent1="accent1" accent2="accent2" accent3="accent3" accent4="accent4" accent5="accent5" accent6="accent6" hlink="hlink" folHlink="folHlink"/>
  <p:sldLayoutIdLst>
    <p:sldLayoutId id="2147483839" r:id="rId1"/>
    <p:sldLayoutId id="2147483848" r:id="rId2"/>
    <p:sldLayoutId id="2147483821" r:id="rId3"/>
    <p:sldLayoutId id="2147483695" r:id="rId4"/>
    <p:sldLayoutId id="2147483853" r:id="rId5"/>
    <p:sldLayoutId id="2147483852" r:id="rId6"/>
    <p:sldLayoutId id="2147483843" r:id="rId7"/>
    <p:sldLayoutId id="2147483836" r:id="rId8"/>
    <p:sldLayoutId id="2147483844" r:id="rId9"/>
    <p:sldLayoutId id="2147483849" r:id="rId10"/>
    <p:sldLayoutId id="2147483838" r:id="rId11"/>
  </p:sldLayoutIdLst>
  <p:hf hdr="0" ftr="0"/>
  <p:txStyles>
    <p:titleStyle>
      <a:lvl1pPr marL="0" indent="0" algn="l" defTabSz="1211878" rtl="0" eaLnBrk="1" latinLnBrk="0" hangingPunct="1">
        <a:spcBef>
          <a:spcPts val="266"/>
        </a:spcBef>
        <a:buClr>
          <a:schemeClr val="accent4"/>
        </a:buClr>
        <a:buSzPct val="100000"/>
        <a:buFontTx/>
        <a:buNone/>
        <a:defRPr lang="en-GB" sz="3600" b="0" i="0" u="none" strike="noStrike" kern="1200" cap="all" spc="0" baseline="0" noProof="0" dirty="0">
          <a:solidFill>
            <a:srgbClr val="00925A"/>
          </a:solidFill>
          <a:latin typeface="BNPPSansCondensed" panose="02000000000000000000" pitchFamily="2" charset="0"/>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1211878" rtl="0" eaLnBrk="1" latinLnBrk="0" hangingPunct="1">
        <a:spcBef>
          <a:spcPts val="266"/>
        </a:spcBef>
        <a:buClr>
          <a:schemeClr val="accent4"/>
        </a:buClr>
        <a:buSzPct val="100000"/>
        <a:buFontTx/>
        <a:buNone/>
        <a:defRPr sz="2400" kern="1200">
          <a:solidFill>
            <a:schemeClr val="tx1"/>
          </a:solidFill>
          <a:latin typeface="+mn-lt"/>
          <a:ea typeface="+mn-ea"/>
          <a:cs typeface="+mn-cs"/>
        </a:defRPr>
      </a:lvl1pPr>
      <a:lvl2pPr marL="591214" indent="-237751" algn="l" defTabSz="1211878" rtl="0" eaLnBrk="1" latinLnBrk="0" hangingPunct="1">
        <a:spcBef>
          <a:spcPts val="266"/>
        </a:spcBef>
        <a:buClr>
          <a:schemeClr val="accent1"/>
        </a:buClr>
        <a:buSzPct val="90000"/>
        <a:buFont typeface="Wingdings" panose="05000000000000000000" pitchFamily="2" charset="2"/>
        <a:buChar char="§"/>
        <a:defRPr sz="2100" kern="1200">
          <a:solidFill>
            <a:schemeClr val="tx1"/>
          </a:solidFill>
          <a:latin typeface="+mn-lt"/>
          <a:ea typeface="+mn-ea"/>
          <a:cs typeface="+mn-cs"/>
        </a:defRPr>
      </a:lvl2pPr>
      <a:lvl3pPr marL="1066710" indent="-233541" algn="l" defTabSz="1211878" rtl="0" eaLnBrk="1" latinLnBrk="0" hangingPunct="1">
        <a:spcBef>
          <a:spcPts val="266"/>
        </a:spcBef>
        <a:buFont typeface="Wingdings" panose="05000000000000000000" pitchFamily="2" charset="2"/>
        <a:buChar char="§"/>
        <a:defRPr sz="1900" kern="1200">
          <a:solidFill>
            <a:schemeClr val="accent1"/>
          </a:solidFill>
          <a:latin typeface="+mn-lt"/>
          <a:ea typeface="+mn-ea"/>
          <a:cs typeface="+mn-cs"/>
        </a:defRPr>
      </a:lvl3pPr>
      <a:lvl4pPr marL="1535883" indent="-223015" algn="l" defTabSz="1211878" rtl="0" eaLnBrk="1" latinLnBrk="0" hangingPunct="1">
        <a:spcBef>
          <a:spcPts val="266"/>
        </a:spcBef>
        <a:buFont typeface="Wingdings" panose="05000000000000000000" pitchFamily="2" charset="2"/>
        <a:buChar char="§"/>
        <a:defRPr sz="1600" kern="1200">
          <a:solidFill>
            <a:schemeClr val="tx2"/>
          </a:solidFill>
          <a:latin typeface="+mn-lt"/>
          <a:ea typeface="+mn-ea"/>
          <a:cs typeface="+mn-cs"/>
        </a:defRPr>
      </a:lvl4pPr>
      <a:lvl5pPr marL="0" indent="0" algn="l" defTabSz="1211878" rtl="0" eaLnBrk="1" latinLnBrk="0" hangingPunct="1">
        <a:spcBef>
          <a:spcPts val="266"/>
        </a:spcBef>
        <a:buFontTx/>
        <a:buNone/>
        <a:defRPr sz="1300" kern="1200">
          <a:solidFill>
            <a:schemeClr val="tx2"/>
          </a:solidFill>
          <a:latin typeface="+mn-lt"/>
          <a:ea typeface="+mn-ea"/>
          <a:cs typeface="+mn-cs"/>
        </a:defRPr>
      </a:lvl5pPr>
      <a:lvl6pPr marL="3332664" indent="-302970" algn="l" defTabSz="1211878"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38597" indent="-302970" algn="l" defTabSz="1211878"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44537" indent="-302970" algn="l" defTabSz="1211878"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50476" indent="-302970" algn="l" defTabSz="1211878"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fr-FR"/>
      </a:defPPr>
      <a:lvl1pPr marL="0" algn="l" defTabSz="1211878" rtl="0" eaLnBrk="1" latinLnBrk="0" hangingPunct="1">
        <a:defRPr sz="2400" kern="1200">
          <a:solidFill>
            <a:schemeClr val="tx1"/>
          </a:solidFill>
          <a:latin typeface="+mn-lt"/>
          <a:ea typeface="+mn-ea"/>
          <a:cs typeface="+mn-cs"/>
        </a:defRPr>
      </a:lvl1pPr>
      <a:lvl2pPr marL="605939" algn="l" defTabSz="1211878" rtl="0" eaLnBrk="1" latinLnBrk="0" hangingPunct="1">
        <a:defRPr sz="2400" kern="1200">
          <a:solidFill>
            <a:schemeClr val="tx1"/>
          </a:solidFill>
          <a:latin typeface="+mn-lt"/>
          <a:ea typeface="+mn-ea"/>
          <a:cs typeface="+mn-cs"/>
        </a:defRPr>
      </a:lvl2pPr>
      <a:lvl3pPr marL="1211878" algn="l" defTabSz="1211878" rtl="0" eaLnBrk="1" latinLnBrk="0" hangingPunct="1">
        <a:defRPr sz="2400" kern="1200">
          <a:solidFill>
            <a:schemeClr val="tx1"/>
          </a:solidFill>
          <a:latin typeface="+mn-lt"/>
          <a:ea typeface="+mn-ea"/>
          <a:cs typeface="+mn-cs"/>
        </a:defRPr>
      </a:lvl3pPr>
      <a:lvl4pPr marL="1817818" algn="l" defTabSz="1211878" rtl="0" eaLnBrk="1" latinLnBrk="0" hangingPunct="1">
        <a:defRPr sz="2400" kern="1200">
          <a:solidFill>
            <a:schemeClr val="tx1"/>
          </a:solidFill>
          <a:latin typeface="+mn-lt"/>
          <a:ea typeface="+mn-ea"/>
          <a:cs typeface="+mn-cs"/>
        </a:defRPr>
      </a:lvl4pPr>
      <a:lvl5pPr marL="2423755" algn="l" defTabSz="1211878" rtl="0" eaLnBrk="1" latinLnBrk="0" hangingPunct="1">
        <a:defRPr sz="2400" kern="1200">
          <a:solidFill>
            <a:schemeClr val="tx1"/>
          </a:solidFill>
          <a:latin typeface="+mn-lt"/>
          <a:ea typeface="+mn-ea"/>
          <a:cs typeface="+mn-cs"/>
        </a:defRPr>
      </a:lvl5pPr>
      <a:lvl6pPr marL="3029695" algn="l" defTabSz="1211878" rtl="0" eaLnBrk="1" latinLnBrk="0" hangingPunct="1">
        <a:defRPr sz="2400" kern="1200">
          <a:solidFill>
            <a:schemeClr val="tx1"/>
          </a:solidFill>
          <a:latin typeface="+mn-lt"/>
          <a:ea typeface="+mn-ea"/>
          <a:cs typeface="+mn-cs"/>
        </a:defRPr>
      </a:lvl6pPr>
      <a:lvl7pPr marL="3635630" algn="l" defTabSz="1211878" rtl="0" eaLnBrk="1" latinLnBrk="0" hangingPunct="1">
        <a:defRPr sz="2400" kern="1200">
          <a:solidFill>
            <a:schemeClr val="tx1"/>
          </a:solidFill>
          <a:latin typeface="+mn-lt"/>
          <a:ea typeface="+mn-ea"/>
          <a:cs typeface="+mn-cs"/>
        </a:defRPr>
      </a:lvl7pPr>
      <a:lvl8pPr marL="4241570" algn="l" defTabSz="1211878" rtl="0" eaLnBrk="1" latinLnBrk="0" hangingPunct="1">
        <a:defRPr sz="2400" kern="1200">
          <a:solidFill>
            <a:schemeClr val="tx1"/>
          </a:solidFill>
          <a:latin typeface="+mn-lt"/>
          <a:ea typeface="+mn-ea"/>
          <a:cs typeface="+mn-cs"/>
        </a:defRPr>
      </a:lvl8pPr>
      <a:lvl9pPr marL="4847508" algn="l" defTabSz="1211878"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group.bnpparibas/decouvrez-le-groupe/fondation-bnp-paribas/solidarit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projet-banlieues.fondation.bnpparibas/fr/"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630C622A-D487-97CF-BC45-80FA793E1EB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381" b="20827"/>
          <a:stretch>
            <a:fillRect/>
          </a:stretch>
        </p:blipFill>
        <p:spPr bwMode="auto">
          <a:xfrm>
            <a:off x="0" y="0"/>
            <a:ext cx="12122149" cy="499324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325368" y="4263775"/>
            <a:ext cx="4735708" cy="1115871"/>
          </a:xfrm>
          <a:prstGeom prst="rect">
            <a:avLst/>
          </a:prstGeom>
          <a:solidFill>
            <a:srgbClr val="00915A"/>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78" tIns="119565" rIns="121478" bIns="119565" numCol="1" spcCol="0" rtlCol="0" fromWordArt="0" anchor="ctr" anchorCtr="0" forceAA="0" compatLnSpc="1">
            <a:prstTxWarp prst="textNoShape">
              <a:avLst/>
            </a:prstTxWarp>
            <a:noAutofit/>
          </a:bodyPr>
          <a:lstStyle/>
          <a:p>
            <a:pPr defTabSz="1214780"/>
            <a:r>
              <a:rPr lang="fr-FR" sz="2000" dirty="0">
                <a:solidFill>
                  <a:schemeClr val="bg1"/>
                </a:solidFill>
                <a:latin typeface="BNPP Sans" panose="02000000000000000000" pitchFamily="50" charset="0"/>
              </a:rPr>
              <a:t>GUIDE ASSOCIATIONS</a:t>
            </a:r>
          </a:p>
          <a:p>
            <a:pPr defTabSz="1214780"/>
            <a:r>
              <a:rPr lang="fr-FR" sz="2000" dirty="0">
                <a:solidFill>
                  <a:schemeClr val="bg1"/>
                </a:solidFill>
                <a:latin typeface="BNPP Sans" panose="02000000000000000000" pitchFamily="50" charset="0"/>
              </a:rPr>
              <a:t>APPEL A PROJET BANLIEUES 2026</a:t>
            </a:r>
          </a:p>
        </p:txBody>
      </p:sp>
    </p:spTree>
    <p:extLst>
      <p:ext uri="{BB962C8B-B14F-4D97-AF65-F5344CB8AC3E}">
        <p14:creationId xmlns:p14="http://schemas.microsoft.com/office/powerpoint/2010/main" val="4089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454231" y="279626"/>
            <a:ext cx="7660653" cy="432100"/>
          </a:xfrm>
        </p:spPr>
        <p:txBody>
          <a:bodyPr/>
          <a:lstStyle/>
          <a:p>
            <a:r>
              <a:rPr lang="fr-FR" b="1" dirty="0"/>
              <a:t>LES CRITÈRES D’ÉVALUATION</a:t>
            </a:r>
          </a:p>
        </p:txBody>
      </p:sp>
      <p:sp>
        <p:nvSpPr>
          <p:cNvPr id="9" name="Rectangle 8"/>
          <p:cNvSpPr/>
          <p:nvPr/>
        </p:nvSpPr>
        <p:spPr>
          <a:xfrm>
            <a:off x="207687" y="1645255"/>
            <a:ext cx="6655450" cy="3970318"/>
          </a:xfrm>
          <a:prstGeom prst="rect">
            <a:avLst/>
          </a:prstGeom>
        </p:spPr>
        <p:txBody>
          <a:bodyPr wrap="square" lIns="91440" tIns="45720" rIns="91440" bIns="45720" anchor="t">
            <a:spAutoFit/>
          </a:bodyPr>
          <a:lstStyle/>
          <a:p>
            <a:pPr marL="445770" indent="-175895" algn="just" defTabSz="1205854">
              <a:buFont typeface="Arial" panose="020B0604020202020204" pitchFamily="34" charset="0"/>
              <a:buChar char="•"/>
            </a:pPr>
            <a:r>
              <a:rPr lang="fr-FR" sz="1400" b="1" dirty="0">
                <a:solidFill>
                  <a:srgbClr val="00915A"/>
                </a:solidFill>
                <a:latin typeface="BNPPSans-Bold"/>
                <a:ea typeface="BNPP Rounded Light" charset="0"/>
                <a:cs typeface="BNPP Rounded Light" charset="0"/>
              </a:rPr>
              <a:t>Utilité Sociale</a:t>
            </a:r>
            <a:endParaRPr lang="en-US" dirty="0"/>
          </a:p>
          <a:p>
            <a:pPr marL="445770" algn="just" defTabSz="1205854"/>
            <a:r>
              <a:rPr lang="fr-FR" sz="1400" dirty="0">
                <a:solidFill>
                  <a:srgbClr val="78848A"/>
                </a:solidFill>
                <a:latin typeface="BNPP Sans Light"/>
              </a:rPr>
              <a:t>Au travers de son activité, l'association doit faire valoir son ambition transformatrice au service de l'intérêt général et sa contribution à l'amélioration de la vie des habitants des quartiers populaires.</a:t>
            </a:r>
            <a:endParaRPr lang="en-US" sz="1400" dirty="0">
              <a:solidFill>
                <a:srgbClr val="78848A"/>
              </a:solidFill>
              <a:latin typeface="BNPP Sans Light"/>
            </a:endParaRPr>
          </a:p>
          <a:p>
            <a:pPr marL="445770" indent="-175895" algn="just" defTabSz="1205854"/>
            <a:endParaRPr lang="en-GB" sz="1400" dirty="0">
              <a:solidFill>
                <a:srgbClr val="837D79"/>
              </a:solidFill>
              <a:latin typeface="BNPPSans-Light" panose="02000503020000020004" pitchFamily="2" charset="0"/>
            </a:endParaRPr>
          </a:p>
          <a:p>
            <a:pPr marL="445770" indent="-175895" algn="just" defTabSz="1205854">
              <a:buFont typeface="Arial" panose="020B0604020202020204" pitchFamily="34" charset="0"/>
              <a:buChar char="•"/>
            </a:pPr>
            <a:r>
              <a:rPr lang="fr-FR" sz="1400" b="1" dirty="0">
                <a:solidFill>
                  <a:srgbClr val="00915A"/>
                </a:solidFill>
                <a:latin typeface="BNPPSans-Bold"/>
                <a:ea typeface="BNPP Rounded Light" charset="0"/>
                <a:cs typeface="BNPP Rounded Light" charset="0"/>
              </a:rPr>
              <a:t>Cohérence avec le programme Projet Banlieues</a:t>
            </a:r>
          </a:p>
          <a:p>
            <a:pPr marL="445770" algn="just" defTabSz="1205854"/>
            <a:r>
              <a:rPr lang="fr-FR" sz="1400" dirty="0">
                <a:solidFill>
                  <a:srgbClr val="78848A"/>
                </a:solidFill>
                <a:latin typeface="BNPP Sans Light"/>
                <a:ea typeface="BNPP Rounded Light" charset="0"/>
                <a:cs typeface="BNPP Rounded Light" charset="0"/>
              </a:rPr>
              <a:t>L’action de l’association répond concrètement à une problématique en lien avec un ou plusieurs des champs d’actions du programme </a:t>
            </a:r>
          </a:p>
          <a:p>
            <a:pPr marL="445770" indent="-175895" algn="just" defTabSz="1205854"/>
            <a:endParaRPr lang="fr-FR" sz="1400" dirty="0">
              <a:solidFill>
                <a:srgbClr val="78848A"/>
              </a:solidFill>
              <a:latin typeface="BNPP Sans Light"/>
              <a:ea typeface="BNPP Rounded Light" charset="0"/>
              <a:cs typeface="BNPP Rounded Light" charset="0"/>
            </a:endParaRPr>
          </a:p>
          <a:p>
            <a:pPr marL="445770" indent="-175895" algn="just" defTabSz="1205854">
              <a:buFont typeface="Arial" panose="020B0604020202020204" pitchFamily="34" charset="0"/>
              <a:buChar char="•"/>
            </a:pPr>
            <a:r>
              <a:rPr lang="fr-FR" sz="1400" b="1" dirty="0">
                <a:solidFill>
                  <a:srgbClr val="00915A"/>
                </a:solidFill>
                <a:latin typeface="BNPPSans-Bold"/>
                <a:ea typeface="BNPP Rounded Light" charset="0"/>
                <a:cs typeface="BNPP Rounded Light" charset="0"/>
              </a:rPr>
              <a:t>Impact sur les bénéficiaires</a:t>
            </a:r>
          </a:p>
          <a:p>
            <a:pPr marL="445770" algn="just" defTabSz="1205854"/>
            <a:r>
              <a:rPr lang="fr-FR" sz="1400" dirty="0">
                <a:solidFill>
                  <a:srgbClr val="78848A"/>
                </a:solidFill>
                <a:latin typeface="BNPP Sans Light"/>
              </a:rPr>
              <a:t>L’association doit démontrer l’impact social positif et qualitatif de son activité sur ses bénéficiaires, au moyen d'indicateurs transparents et vérifiables (évolution du nombre de bénéficiaires et de sa structure, changement à long terme de la vie des bénéficiaires et du quartier, etc.)</a:t>
            </a:r>
          </a:p>
          <a:p>
            <a:pPr marL="445770" algn="just" defTabSz="1205854"/>
            <a:endParaRPr lang="fr-FR" sz="1400" dirty="0">
              <a:solidFill>
                <a:srgbClr val="78848A"/>
              </a:solidFill>
              <a:latin typeface="BNPP Sans Light"/>
              <a:ea typeface="BNPP Rounded Light" charset="0"/>
              <a:cs typeface="BNPP Rounded Light" charset="0"/>
            </a:endParaRPr>
          </a:p>
          <a:p>
            <a:pPr marL="445770" indent="-175895" algn="just" defTabSz="1205854">
              <a:buFont typeface="Arial" panose="020B0604020202020204" pitchFamily="34" charset="0"/>
              <a:buChar char="•"/>
            </a:pPr>
            <a:r>
              <a:rPr lang="fr-FR" sz="1400" b="1" dirty="0">
                <a:solidFill>
                  <a:srgbClr val="00915A"/>
                </a:solidFill>
                <a:latin typeface="BNPPSans-Bold"/>
                <a:ea typeface="BNPP Rounded Light" charset="0"/>
                <a:cs typeface="BNPP Rounded Light" charset="0"/>
              </a:rPr>
              <a:t>Situation financière</a:t>
            </a:r>
          </a:p>
          <a:p>
            <a:pPr marL="445770" algn="just" defTabSz="1205854"/>
            <a:r>
              <a:rPr lang="fr-FR" sz="1400" dirty="0">
                <a:solidFill>
                  <a:srgbClr val="78848A"/>
                </a:solidFill>
                <a:latin typeface="BNPP Sans Light"/>
                <a:ea typeface="BNPP Rounded Light" charset="0"/>
                <a:cs typeface="BNPP Rounded Light" charset="0"/>
              </a:rPr>
              <a:t>L’association doit justifier d’une situation financière saine au travers de ses documents comptables. </a:t>
            </a:r>
            <a:endParaRPr lang="fr-FR" sz="1400" dirty="0">
              <a:solidFill>
                <a:schemeClr val="tx1">
                  <a:lumMod val="50000"/>
                  <a:lumOff val="50000"/>
                </a:schemeClr>
              </a:solidFill>
              <a:ea typeface="BNPP Rounded Light" charset="0"/>
              <a:cs typeface="BNPP Rounded Light" charset="0"/>
            </a:endParaRPr>
          </a:p>
        </p:txBody>
      </p:sp>
      <p:pic>
        <p:nvPicPr>
          <p:cNvPr id="3" name="Image 2" descr="Une image contenant texte, personne, extérieur, en bois&#10;&#10;Description générée automatiquement">
            <a:extLst>
              <a:ext uri="{FF2B5EF4-FFF2-40B4-BE49-F238E27FC236}">
                <a16:creationId xmlns:a16="http://schemas.microsoft.com/office/drawing/2014/main" id="{351116DE-66C4-430B-A5F3-CFAD4F3A4C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3838" y="1645255"/>
            <a:ext cx="4860625" cy="3234970"/>
          </a:xfrm>
          <a:prstGeom prst="rect">
            <a:avLst/>
          </a:prstGeom>
        </p:spPr>
      </p:pic>
      <p:sp>
        <p:nvSpPr>
          <p:cNvPr id="2" name="Espace réservé du texte 7">
            <a:extLst>
              <a:ext uri="{FF2B5EF4-FFF2-40B4-BE49-F238E27FC236}">
                <a16:creationId xmlns:a16="http://schemas.microsoft.com/office/drawing/2014/main" id="{30CFD17C-CE14-7DC6-7670-73866356DB48}"/>
              </a:ext>
            </a:extLst>
          </p:cNvPr>
          <p:cNvSpPr txBox="1">
            <a:spLocks/>
          </p:cNvSpPr>
          <p:nvPr/>
        </p:nvSpPr>
        <p:spPr>
          <a:xfrm>
            <a:off x="207687" y="1007225"/>
            <a:ext cx="11287739" cy="523220"/>
          </a:xfrm>
          <a:prstGeom prst="rect">
            <a:avLst/>
          </a:prstGeom>
        </p:spPr>
        <p:txBody>
          <a:bodyPr wrap="square" lIns="91440" tIns="45720" rIns="91440" bIns="45720" anchor="t">
            <a:spAutoFit/>
          </a:bodyPr>
          <a:lstStyle>
            <a:lvl1pPr marL="0" indent="0" algn="l" defTabSz="1211878" rtl="0" eaLnBrk="1" latinLnBrk="0" hangingPunct="1">
              <a:spcBef>
                <a:spcPts val="266"/>
              </a:spcBef>
              <a:buClr>
                <a:schemeClr val="accent4"/>
              </a:buClr>
              <a:buSzPct val="100000"/>
              <a:buFontTx/>
              <a:buNone/>
              <a:defRPr sz="2400" kern="1200">
                <a:solidFill>
                  <a:schemeClr val="tx1"/>
                </a:solidFill>
                <a:latin typeface="+mn-lt"/>
                <a:ea typeface="+mn-ea"/>
                <a:cs typeface="+mn-cs"/>
              </a:defRPr>
            </a:lvl1pPr>
            <a:lvl2pPr marL="591214" indent="-237751" algn="l" defTabSz="1211878" rtl="0" eaLnBrk="1" latinLnBrk="0" hangingPunct="1">
              <a:spcBef>
                <a:spcPts val="266"/>
              </a:spcBef>
              <a:buClr>
                <a:schemeClr val="accent1"/>
              </a:buClr>
              <a:buSzPct val="90000"/>
              <a:buFont typeface="Wingdings" panose="05000000000000000000" pitchFamily="2" charset="2"/>
              <a:buChar char="§"/>
              <a:defRPr sz="2100" kern="1200">
                <a:solidFill>
                  <a:schemeClr val="tx1"/>
                </a:solidFill>
                <a:latin typeface="+mn-lt"/>
                <a:ea typeface="+mn-ea"/>
                <a:cs typeface="+mn-cs"/>
              </a:defRPr>
            </a:lvl2pPr>
            <a:lvl3pPr marL="1066710" indent="-233541" algn="l" defTabSz="1211878" rtl="0" eaLnBrk="1" latinLnBrk="0" hangingPunct="1">
              <a:spcBef>
                <a:spcPts val="266"/>
              </a:spcBef>
              <a:buFont typeface="Wingdings" panose="05000000000000000000" pitchFamily="2" charset="2"/>
              <a:buChar char="§"/>
              <a:defRPr sz="1900" kern="1200">
                <a:solidFill>
                  <a:schemeClr val="accent1"/>
                </a:solidFill>
                <a:latin typeface="+mn-lt"/>
                <a:ea typeface="+mn-ea"/>
                <a:cs typeface="+mn-cs"/>
              </a:defRPr>
            </a:lvl3pPr>
            <a:lvl4pPr marL="1535883" indent="-223015" algn="l" defTabSz="1211878" rtl="0" eaLnBrk="1" latinLnBrk="0" hangingPunct="1">
              <a:spcBef>
                <a:spcPts val="266"/>
              </a:spcBef>
              <a:buFont typeface="Wingdings" panose="05000000000000000000" pitchFamily="2" charset="2"/>
              <a:buChar char="§"/>
              <a:defRPr sz="1600" kern="1200">
                <a:solidFill>
                  <a:schemeClr val="tx2"/>
                </a:solidFill>
                <a:latin typeface="+mn-lt"/>
                <a:ea typeface="+mn-ea"/>
                <a:cs typeface="+mn-cs"/>
              </a:defRPr>
            </a:lvl4pPr>
            <a:lvl5pPr marL="0" indent="0" algn="l" defTabSz="1211878" rtl="0" eaLnBrk="1" latinLnBrk="0" hangingPunct="1">
              <a:spcBef>
                <a:spcPts val="266"/>
              </a:spcBef>
              <a:buFontTx/>
              <a:buNone/>
              <a:defRPr sz="1300" kern="1200">
                <a:solidFill>
                  <a:schemeClr val="tx2"/>
                </a:solidFill>
                <a:latin typeface="+mn-lt"/>
                <a:ea typeface="+mn-ea"/>
                <a:cs typeface="+mn-cs"/>
              </a:defRPr>
            </a:lvl5pPr>
            <a:lvl6pPr marL="3332664" indent="-302970" algn="l" defTabSz="1211878"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38597" indent="-302970" algn="l" defTabSz="1211878"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44537" indent="-302970" algn="l" defTabSz="1211878"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50476" indent="-302970" algn="l" defTabSz="1211878"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269875" algn="just" defTabSz="1213121">
              <a:spcBef>
                <a:spcPts val="0"/>
              </a:spcBef>
              <a:buClrTx/>
              <a:buSzTx/>
            </a:pPr>
            <a:r>
              <a:rPr lang="fr-FR" sz="1400" dirty="0">
                <a:solidFill>
                  <a:schemeClr val="tx1">
                    <a:lumMod val="50000"/>
                    <a:lumOff val="50000"/>
                  </a:schemeClr>
                </a:solidFill>
              </a:rPr>
              <a:t>Chaque dossier éligible est évalué 2 fois puis soumis à </a:t>
            </a:r>
            <a:r>
              <a:rPr lang="fr-FR" sz="1400" dirty="0">
                <a:solidFill>
                  <a:schemeClr val="tx1">
                    <a:lumMod val="50000"/>
                    <a:lumOff val="50000"/>
                  </a:schemeClr>
                </a:solidFill>
                <a:ea typeface="BNPP Rounded Light" charset="0"/>
                <a:cs typeface="BNPP Rounded Light" charset="0"/>
              </a:rPr>
              <a:t>une commission composée de représentants de BNP Paribas, de la Fondation BNP Paribas, de la Fondation de France. Cette commission valide les dossiers sélectionnés.</a:t>
            </a:r>
          </a:p>
        </p:txBody>
      </p:sp>
    </p:spTree>
    <p:extLst>
      <p:ext uri="{BB962C8B-B14F-4D97-AF65-F5344CB8AC3E}">
        <p14:creationId xmlns:p14="http://schemas.microsoft.com/office/powerpoint/2010/main" val="220579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pt-PT" b="1"/>
              <a:t>LA SUBVENTION</a:t>
            </a:r>
          </a:p>
        </p:txBody>
      </p:sp>
      <p:sp>
        <p:nvSpPr>
          <p:cNvPr id="8" name="Rectangle 7"/>
          <p:cNvSpPr/>
          <p:nvPr/>
        </p:nvSpPr>
        <p:spPr>
          <a:xfrm>
            <a:off x="-1" y="898756"/>
            <a:ext cx="6048000" cy="25200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a:solidFill>
                <a:schemeClr val="tx1"/>
              </a:solidFill>
            </a:endParaRPr>
          </a:p>
        </p:txBody>
      </p:sp>
      <p:sp>
        <p:nvSpPr>
          <p:cNvPr id="9" name="Rectangle 8"/>
          <p:cNvSpPr/>
          <p:nvPr/>
        </p:nvSpPr>
        <p:spPr>
          <a:xfrm>
            <a:off x="0" y="898756"/>
            <a:ext cx="6047999" cy="58682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a:solidFill>
                <a:schemeClr val="tx1"/>
              </a:solidFill>
            </a:endParaRPr>
          </a:p>
        </p:txBody>
      </p:sp>
      <p:sp>
        <p:nvSpPr>
          <p:cNvPr id="53" name="Rectangle 52"/>
          <p:cNvSpPr/>
          <p:nvPr/>
        </p:nvSpPr>
        <p:spPr>
          <a:xfrm>
            <a:off x="6094027" y="1928572"/>
            <a:ext cx="6048000" cy="25200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a:solidFill>
                <a:schemeClr val="tx1"/>
              </a:solidFill>
            </a:endParaRPr>
          </a:p>
        </p:txBody>
      </p:sp>
      <p:sp>
        <p:nvSpPr>
          <p:cNvPr id="54" name="Rectangle 53"/>
          <p:cNvSpPr/>
          <p:nvPr/>
        </p:nvSpPr>
        <p:spPr>
          <a:xfrm>
            <a:off x="6076500" y="923225"/>
            <a:ext cx="6047999" cy="58682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a:solidFill>
                <a:schemeClr val="tx1"/>
              </a:solidFill>
            </a:endParaRPr>
          </a:p>
        </p:txBody>
      </p:sp>
      <p:sp>
        <p:nvSpPr>
          <p:cNvPr id="60" name="ZoneTexte 59"/>
          <p:cNvSpPr txBox="1"/>
          <p:nvPr/>
        </p:nvSpPr>
        <p:spPr>
          <a:xfrm>
            <a:off x="347739" y="2548031"/>
            <a:ext cx="11233248" cy="3219733"/>
          </a:xfrm>
          <a:prstGeom prst="rect">
            <a:avLst/>
          </a:prstGeom>
          <a:noFill/>
        </p:spPr>
        <p:txBody>
          <a:bodyPr wrap="square" lIns="91440" tIns="45720" rIns="91440" bIns="45720" rtlCol="0" anchor="t">
            <a:normAutofit fontScale="85000" lnSpcReduction="20000"/>
          </a:bodyPr>
          <a:lstStyle/>
          <a:p>
            <a:pPr algn="just" defTabSz="1825623">
              <a:defRPr/>
            </a:pPr>
            <a:endParaRPr lang="fr-FR" sz="1600" dirty="0">
              <a:solidFill>
                <a:schemeClr val="tx1">
                  <a:lumMod val="65000"/>
                  <a:lumOff val="35000"/>
                </a:schemeClr>
              </a:solidFill>
              <a:latin typeface="BNPP Sans" pitchFamily="50" charset="0"/>
              <a:cs typeface="Roboto Light" charset="0"/>
            </a:endParaRPr>
          </a:p>
          <a:p>
            <a:pPr marL="85725"/>
            <a:r>
              <a:rPr lang="fr-FR" sz="1800" b="1" dirty="0">
                <a:solidFill>
                  <a:srgbClr val="0F8F6D"/>
                </a:solidFill>
                <a:latin typeface="BNPPSans-Bold" panose="02000000000000000000" pitchFamily="2" charset="0"/>
              </a:rPr>
              <a:t>Montant</a:t>
            </a:r>
          </a:p>
          <a:p>
            <a:pPr marL="85725"/>
            <a:endParaRPr lang="fr-FR" sz="500" dirty="0">
              <a:solidFill>
                <a:srgbClr val="837D79"/>
              </a:solidFill>
              <a:latin typeface="BNPPSans-Light" panose="02000503020000020004" pitchFamily="2" charset="0"/>
            </a:endParaRPr>
          </a:p>
          <a:p>
            <a:pPr marL="267970" indent="-182245">
              <a:lnSpc>
                <a:spcPct val="120000"/>
              </a:lnSpc>
              <a:buFont typeface="Arial" panose="020B0604020202020204" pitchFamily="34" charset="0"/>
              <a:buChar char="•"/>
            </a:pPr>
            <a:r>
              <a:rPr lang="fr-FR" sz="1600" dirty="0">
                <a:solidFill>
                  <a:schemeClr val="bg2"/>
                </a:solidFill>
                <a:latin typeface="BNPPSans-Light"/>
              </a:rPr>
              <a:t>Montant unique : 3000€ par an pendant 3 ans</a:t>
            </a:r>
            <a:endParaRPr lang="fr-FR" sz="1800" b="1" dirty="0">
              <a:solidFill>
                <a:schemeClr val="accent6">
                  <a:lumMod val="50000"/>
                </a:schemeClr>
              </a:solidFill>
              <a:latin typeface="BNPPSans-Bold" panose="02000000000000000000" pitchFamily="2" charset="0"/>
            </a:endParaRPr>
          </a:p>
          <a:p>
            <a:pPr marL="85725"/>
            <a:endParaRPr lang="fr-FR" sz="1800" b="1" dirty="0">
              <a:solidFill>
                <a:srgbClr val="265E65"/>
              </a:solidFill>
              <a:latin typeface="BNPPSans-Bold" panose="02000000000000000000" pitchFamily="2" charset="0"/>
            </a:endParaRPr>
          </a:p>
          <a:p>
            <a:pPr marL="85725"/>
            <a:r>
              <a:rPr lang="fr-FR" sz="1800" b="1" dirty="0">
                <a:solidFill>
                  <a:srgbClr val="0F8F6D"/>
                </a:solidFill>
                <a:latin typeface="BNPPSans-Bold" panose="02000000000000000000" pitchFamily="2" charset="0"/>
              </a:rPr>
              <a:t>Durée</a:t>
            </a:r>
            <a:r>
              <a:rPr lang="fr-FR" sz="1800" b="1" dirty="0">
                <a:solidFill>
                  <a:schemeClr val="accent6">
                    <a:lumMod val="50000"/>
                  </a:schemeClr>
                </a:solidFill>
                <a:latin typeface="BNPPSans-Bold" panose="02000000000000000000" pitchFamily="2" charset="0"/>
              </a:rPr>
              <a:t>  </a:t>
            </a:r>
            <a:r>
              <a:rPr lang="fr-FR" sz="1800" b="1" strike="sngStrike" dirty="0">
                <a:solidFill>
                  <a:schemeClr val="accent6">
                    <a:lumMod val="50000"/>
                  </a:schemeClr>
                </a:solidFill>
                <a:latin typeface="BNPPSans-Bold" panose="02000000000000000000" pitchFamily="2" charset="0"/>
              </a:rPr>
              <a:t> </a:t>
            </a:r>
          </a:p>
          <a:p>
            <a:pPr marL="85725"/>
            <a:endParaRPr lang="fr-FR" sz="500" b="1" strike="sngStrike" dirty="0">
              <a:solidFill>
                <a:schemeClr val="accent6">
                  <a:lumMod val="50000"/>
                </a:schemeClr>
              </a:solidFill>
              <a:latin typeface="BNPPSans-Bold" panose="02000000000000000000" pitchFamily="2" charset="0"/>
            </a:endParaRPr>
          </a:p>
          <a:p>
            <a:pPr marL="267970" indent="-182245">
              <a:lnSpc>
                <a:spcPct val="120000"/>
              </a:lnSpc>
              <a:buFont typeface="Arial" panose="020B0604020202020204" pitchFamily="34" charset="0"/>
              <a:buChar char="•"/>
            </a:pPr>
            <a:r>
              <a:rPr lang="fr-FR" sz="1600" dirty="0">
                <a:solidFill>
                  <a:srgbClr val="837D79"/>
                </a:solidFill>
                <a:latin typeface="BNPPSans-Light" panose="02000503020000020004" pitchFamily="2" charset="0"/>
              </a:rPr>
              <a:t>3 ans </a:t>
            </a:r>
          </a:p>
          <a:p>
            <a:pPr marL="267970" indent="-182245">
              <a:lnSpc>
                <a:spcPct val="120000"/>
              </a:lnSpc>
              <a:buFont typeface="Arial" panose="020B0604020202020204" pitchFamily="34" charset="0"/>
              <a:buChar char="•"/>
            </a:pPr>
            <a:r>
              <a:rPr lang="fr-FR" sz="1600" dirty="0">
                <a:solidFill>
                  <a:srgbClr val="837D79"/>
                </a:solidFill>
                <a:latin typeface="BNPPSans-Light" panose="02000503020000020004" pitchFamily="2" charset="0"/>
              </a:rPr>
              <a:t>Renouvelable une fois</a:t>
            </a:r>
            <a:r>
              <a:rPr lang="fr-FR" sz="1600" dirty="0">
                <a:solidFill>
                  <a:schemeClr val="tx1">
                    <a:lumMod val="50000"/>
                    <a:lumOff val="50000"/>
                  </a:schemeClr>
                </a:solidFill>
                <a:latin typeface="BNPPSans-Light" panose="02000503020000020004" pitchFamily="2" charset="0"/>
              </a:rPr>
              <a:t>, la durée du soutien ne pouvant excéder 6 ans </a:t>
            </a:r>
          </a:p>
          <a:p>
            <a:pPr marL="85725"/>
            <a:endParaRPr lang="fr-FR" sz="1600" dirty="0">
              <a:solidFill>
                <a:srgbClr val="837D79"/>
              </a:solidFill>
              <a:latin typeface="BNPPSans-Light" panose="02000503020000020004" pitchFamily="2" charset="0"/>
            </a:endParaRPr>
          </a:p>
          <a:p>
            <a:pPr marL="85725"/>
            <a:r>
              <a:rPr lang="fr-FR" sz="1800" b="1" dirty="0">
                <a:solidFill>
                  <a:srgbClr val="0F8F6D"/>
                </a:solidFill>
                <a:latin typeface="BNPPSans-Bold" panose="02000000000000000000" pitchFamily="2" charset="0"/>
              </a:rPr>
              <a:t>Modalités de versement</a:t>
            </a:r>
            <a:r>
              <a:rPr lang="fr-FR" sz="1600" dirty="0">
                <a:solidFill>
                  <a:srgbClr val="0F8F6D"/>
                </a:solidFill>
                <a:latin typeface="BNPPSans-Light" panose="02000503020000020004" pitchFamily="2" charset="0"/>
              </a:rPr>
              <a:t> </a:t>
            </a:r>
          </a:p>
          <a:p>
            <a:pPr marL="85725"/>
            <a:endParaRPr lang="fr-FR" sz="500" dirty="0">
              <a:solidFill>
                <a:srgbClr val="837D79"/>
              </a:solidFill>
              <a:latin typeface="BNPPSans-Light" panose="02000503020000020004" pitchFamily="2" charset="0"/>
            </a:endParaRPr>
          </a:p>
          <a:p>
            <a:pPr marL="267970" indent="-182245">
              <a:lnSpc>
                <a:spcPct val="120000"/>
              </a:lnSpc>
              <a:buFont typeface="Arial" panose="020B0604020202020204" pitchFamily="34" charset="0"/>
              <a:buChar char="•"/>
            </a:pPr>
            <a:r>
              <a:rPr lang="fr-FR" sz="1600" dirty="0">
                <a:solidFill>
                  <a:srgbClr val="837D79"/>
                </a:solidFill>
                <a:latin typeface="BNPPSans-Light" panose="02000503020000020004" pitchFamily="2" charset="0"/>
              </a:rPr>
              <a:t>Fin septembre</a:t>
            </a:r>
          </a:p>
          <a:p>
            <a:pPr marL="267970" indent="-182245">
              <a:lnSpc>
                <a:spcPct val="120000"/>
              </a:lnSpc>
              <a:buFont typeface="Arial" panose="020B0604020202020204" pitchFamily="34" charset="0"/>
              <a:buChar char="•"/>
            </a:pPr>
            <a:r>
              <a:rPr lang="fr-FR" sz="1600" dirty="0">
                <a:solidFill>
                  <a:srgbClr val="837D79"/>
                </a:solidFill>
                <a:latin typeface="BNPPSans-Light" panose="02000503020000020004" pitchFamily="2" charset="0"/>
              </a:rPr>
              <a:t>Par la Fondation de France, </a:t>
            </a:r>
            <a:r>
              <a:rPr lang="fr-FR" sz="1600" dirty="0">
                <a:solidFill>
                  <a:schemeClr val="tx1">
                    <a:lumMod val="50000"/>
                    <a:lumOff val="50000"/>
                  </a:schemeClr>
                </a:solidFill>
                <a:latin typeface="BNPPSans-Light" panose="02000503020000020004" pitchFamily="2" charset="0"/>
              </a:rPr>
              <a:t>sous l’égide </a:t>
            </a:r>
            <a:r>
              <a:rPr lang="fr-FR" sz="1600" dirty="0">
                <a:solidFill>
                  <a:srgbClr val="837D79"/>
                </a:solidFill>
                <a:latin typeface="BNPPSans-Light" panose="02000503020000020004" pitchFamily="2" charset="0"/>
              </a:rPr>
              <a:t>de laquelle la Fondation BNP Paribas est placée</a:t>
            </a:r>
          </a:p>
          <a:p>
            <a:pPr marL="267970" indent="-182245">
              <a:lnSpc>
                <a:spcPct val="120000"/>
              </a:lnSpc>
              <a:buFont typeface="Arial" panose="020B0604020202020204" pitchFamily="34" charset="0"/>
              <a:buChar char="•"/>
            </a:pPr>
            <a:r>
              <a:rPr lang="fr-FR" sz="1600" dirty="0">
                <a:solidFill>
                  <a:schemeClr val="tx1">
                    <a:lumMod val="50000"/>
                    <a:lumOff val="50000"/>
                  </a:schemeClr>
                </a:solidFill>
                <a:latin typeface="BNPPSans-Light" panose="02000503020000020004" pitchFamily="2" charset="0"/>
              </a:rPr>
              <a:t>Dès validation des documents demandés lors de la candidature </a:t>
            </a:r>
            <a:r>
              <a:rPr lang="fr-FR" sz="1600" b="1" dirty="0">
                <a:solidFill>
                  <a:srgbClr val="837D79"/>
                </a:solidFill>
                <a:latin typeface="BNPPSans-Light" panose="02000503020000020004" pitchFamily="2" charset="0"/>
              </a:rPr>
              <a:t>: </a:t>
            </a:r>
            <a:r>
              <a:rPr lang="fr-FR" sz="1600" dirty="0">
                <a:solidFill>
                  <a:srgbClr val="837D79"/>
                </a:solidFill>
                <a:latin typeface="BNPPSans-Light" panose="02000503020000020004" pitchFamily="2" charset="0"/>
              </a:rPr>
              <a:t>Statuts, Parution aux JO, Liste de membres du CA, Bilans et Comptes de résultat </a:t>
            </a:r>
          </a:p>
          <a:p>
            <a:pPr marL="85725">
              <a:lnSpc>
                <a:spcPct val="120000"/>
              </a:lnSpc>
            </a:pPr>
            <a:r>
              <a:rPr lang="fr-FR" sz="1600" dirty="0">
                <a:solidFill>
                  <a:srgbClr val="837D79"/>
                </a:solidFill>
                <a:latin typeface="BNPPSans-Light" panose="02000503020000020004" pitchFamily="2" charset="0"/>
              </a:rPr>
              <a:t>   des 2 dernières années, Budget annuel, Rapport d’activité (si existant), RIB</a:t>
            </a:r>
            <a:endParaRPr lang="fr-FR" sz="1800" dirty="0">
              <a:solidFill>
                <a:srgbClr val="837D79"/>
              </a:solidFill>
              <a:latin typeface="BNPPSans-Light" panose="02000503020000020004" pitchFamily="2" charset="0"/>
            </a:endParaRPr>
          </a:p>
          <a:p>
            <a:pPr marL="85725"/>
            <a:endParaRPr lang="fr-FR" sz="1600" b="1" dirty="0">
              <a:solidFill>
                <a:srgbClr val="837D79"/>
              </a:solidFill>
              <a:latin typeface="BNPPSans-Light" panose="02000503020000020004" pitchFamily="2" charset="0"/>
            </a:endParaRPr>
          </a:p>
        </p:txBody>
      </p:sp>
      <p:pic>
        <p:nvPicPr>
          <p:cNvPr id="4" name="Image 3" descr="Une image contenant intérieur, alimentation, table, personne&#10;&#10;Description générée automatiquement">
            <a:extLst>
              <a:ext uri="{FF2B5EF4-FFF2-40B4-BE49-F238E27FC236}">
                <a16:creationId xmlns:a16="http://schemas.microsoft.com/office/drawing/2014/main" id="{9D344F76-9331-40D2-9B4B-817AC273F2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9" t="27446" r="79" b="52350"/>
          <a:stretch/>
        </p:blipFill>
        <p:spPr>
          <a:xfrm>
            <a:off x="110355" y="923224"/>
            <a:ext cx="11881320" cy="1600338"/>
          </a:xfrm>
          <a:prstGeom prst="rect">
            <a:avLst/>
          </a:prstGeom>
        </p:spPr>
      </p:pic>
    </p:spTree>
    <p:extLst>
      <p:ext uri="{BB962C8B-B14F-4D97-AF65-F5344CB8AC3E}">
        <p14:creationId xmlns:p14="http://schemas.microsoft.com/office/powerpoint/2010/main" val="754766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3BDE8BC2-4D99-7160-E0E2-9B2D1C16F79F}"/>
              </a:ext>
            </a:extLst>
          </p:cNvPr>
          <p:cNvSpPr>
            <a:spLocks noGrp="1"/>
          </p:cNvSpPr>
          <p:nvPr>
            <p:ph type="subTitle" idx="1"/>
          </p:nvPr>
        </p:nvSpPr>
        <p:spPr/>
        <p:txBody>
          <a:bodyPr/>
          <a:lstStyle/>
          <a:p>
            <a:r>
              <a:rPr lang="fr-FR" b="1" dirty="0">
                <a:solidFill>
                  <a:srgbClr val="00A479"/>
                </a:solidFill>
              </a:rPr>
              <a:t>QUESTIONS / REPONSES</a:t>
            </a:r>
          </a:p>
        </p:txBody>
      </p:sp>
      <p:sp>
        <p:nvSpPr>
          <p:cNvPr id="4" name="Espace réservé du contenu 2">
            <a:extLst>
              <a:ext uri="{FF2B5EF4-FFF2-40B4-BE49-F238E27FC236}">
                <a16:creationId xmlns:a16="http://schemas.microsoft.com/office/drawing/2014/main" id="{9BA697B1-FDF6-44CF-86D9-D18457DC32DC}"/>
              </a:ext>
            </a:extLst>
          </p:cNvPr>
          <p:cNvSpPr txBox="1">
            <a:spLocks/>
          </p:cNvSpPr>
          <p:nvPr/>
        </p:nvSpPr>
        <p:spPr>
          <a:xfrm>
            <a:off x="259496" y="1028327"/>
            <a:ext cx="11767545" cy="4802933"/>
          </a:xfrm>
          <a:prstGeom prst="rect">
            <a:avLst/>
          </a:prstGeom>
        </p:spPr>
        <p:txBody>
          <a:bodyPr vert="horz" lIns="91440" tIns="45720" rIns="91440" bIns="45720" rtlCol="0" anchor="t">
            <a:noAutofit/>
          </a:bodyPr>
          <a:lstStyle>
            <a:lvl1pPr marL="0" indent="0" algn="l" defTabSz="1211878" rtl="0" eaLnBrk="1" latinLnBrk="0" hangingPunct="1">
              <a:spcBef>
                <a:spcPts val="266"/>
              </a:spcBef>
              <a:buClr>
                <a:schemeClr val="accent4"/>
              </a:buClr>
              <a:buSzPct val="100000"/>
              <a:buFontTx/>
              <a:buNone/>
              <a:defRPr lang="en-GB" sz="3600" b="0" i="0" u="none" strike="noStrike" kern="1200" baseline="0" noProof="0" dirty="0">
                <a:solidFill>
                  <a:srgbClr val="00925A"/>
                </a:solidFill>
                <a:latin typeface="BNPPSansCondensed" panose="02000000000000000000" pitchFamily="2" charset="0"/>
                <a:ea typeface="+mn-ea"/>
                <a:cs typeface="+mn-cs"/>
              </a:defRPr>
            </a:lvl1pPr>
            <a:lvl2pPr marL="607390" indent="0" algn="ctr" defTabSz="1211878" rtl="0" eaLnBrk="1" latinLnBrk="0" hangingPunct="1">
              <a:spcBef>
                <a:spcPts val="266"/>
              </a:spcBef>
              <a:buClr>
                <a:schemeClr val="accent1"/>
              </a:buClr>
              <a:buSzPct val="90000"/>
              <a:buFont typeface="Wingdings" panose="05000000000000000000" pitchFamily="2" charset="2"/>
              <a:buNone/>
              <a:defRPr sz="2100" kern="1200">
                <a:solidFill>
                  <a:schemeClr val="tx1">
                    <a:tint val="75000"/>
                  </a:schemeClr>
                </a:solidFill>
                <a:latin typeface="+mn-lt"/>
                <a:ea typeface="+mn-ea"/>
                <a:cs typeface="+mn-cs"/>
              </a:defRPr>
            </a:lvl2pPr>
            <a:lvl3pPr marL="1214780" indent="0" algn="ctr" defTabSz="1211878" rtl="0" eaLnBrk="1" latinLnBrk="0" hangingPunct="1">
              <a:spcBef>
                <a:spcPts val="266"/>
              </a:spcBef>
              <a:buFont typeface="Wingdings" panose="05000000000000000000" pitchFamily="2" charset="2"/>
              <a:buNone/>
              <a:defRPr sz="1900" kern="1200">
                <a:solidFill>
                  <a:schemeClr val="tx1">
                    <a:tint val="75000"/>
                  </a:schemeClr>
                </a:solidFill>
                <a:latin typeface="+mn-lt"/>
                <a:ea typeface="+mn-ea"/>
                <a:cs typeface="+mn-cs"/>
              </a:defRPr>
            </a:lvl3pPr>
            <a:lvl4pPr marL="1822171" indent="0" algn="ctr" defTabSz="1211878" rtl="0" eaLnBrk="1" latinLnBrk="0" hangingPunct="1">
              <a:spcBef>
                <a:spcPts val="266"/>
              </a:spcBef>
              <a:buFont typeface="Wingdings" panose="05000000000000000000" pitchFamily="2" charset="2"/>
              <a:buNone/>
              <a:defRPr sz="1600" kern="1200">
                <a:solidFill>
                  <a:schemeClr val="tx1">
                    <a:tint val="75000"/>
                  </a:schemeClr>
                </a:solidFill>
                <a:latin typeface="+mn-lt"/>
                <a:ea typeface="+mn-ea"/>
                <a:cs typeface="+mn-cs"/>
              </a:defRPr>
            </a:lvl4pPr>
            <a:lvl5pPr marL="2429561" indent="0" algn="ctr" defTabSz="1211878" rtl="0" eaLnBrk="1" latinLnBrk="0" hangingPunct="1">
              <a:spcBef>
                <a:spcPts val="266"/>
              </a:spcBef>
              <a:buFontTx/>
              <a:buNone/>
              <a:defRPr sz="1300" kern="1200">
                <a:solidFill>
                  <a:schemeClr val="tx1">
                    <a:tint val="75000"/>
                  </a:schemeClr>
                </a:solidFill>
                <a:latin typeface="+mn-lt"/>
                <a:ea typeface="+mn-ea"/>
                <a:cs typeface="+mn-cs"/>
              </a:defRPr>
            </a:lvl5pPr>
            <a:lvl6pPr marL="3036951" indent="0" algn="ctr" defTabSz="1211878"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6pPr>
            <a:lvl7pPr marL="3644341" indent="0" algn="ctr" defTabSz="1211878"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7pPr>
            <a:lvl8pPr marL="4251731" indent="0" algn="ctr" defTabSz="1211878"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8pPr>
            <a:lvl9pPr marL="4859122" indent="0" algn="ctr" defTabSz="1211878"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9pPr>
          </a:lstStyle>
          <a:p>
            <a:pPr>
              <a:spcBef>
                <a:spcPts val="0"/>
              </a:spcBef>
            </a:pPr>
            <a:r>
              <a:rPr lang="fr-FR" sz="1800" b="1" dirty="0">
                <a:solidFill>
                  <a:srgbClr val="00A479"/>
                </a:solidFill>
                <a:latin typeface="BNPP Sans Light"/>
              </a:rPr>
              <a:t>Critères d’éligibilité / LOCALISATION</a:t>
            </a:r>
          </a:p>
          <a:p>
            <a:pPr>
              <a:spcBef>
                <a:spcPts val="0"/>
              </a:spcBef>
            </a:pPr>
            <a:endParaRPr lang="fr-FR" sz="1591" b="1" i="1" dirty="0">
              <a:solidFill>
                <a:srgbClr val="00A479"/>
              </a:solidFill>
            </a:endParaRPr>
          </a:p>
          <a:p>
            <a:pPr algn="just">
              <a:lnSpc>
                <a:spcPct val="160000"/>
              </a:lnSpc>
              <a:spcBef>
                <a:spcPts val="0"/>
              </a:spcBef>
            </a:pPr>
            <a:r>
              <a:rPr lang="fr-FR" sz="1200" b="1" i="1" dirty="0">
                <a:solidFill>
                  <a:srgbClr val="00A479"/>
                </a:solidFill>
                <a:latin typeface="BNPP Sans Light"/>
              </a:rPr>
              <a:t>Question: </a:t>
            </a:r>
            <a:r>
              <a:rPr lang="fr-FR" sz="1200" i="1" dirty="0">
                <a:solidFill>
                  <a:srgbClr val="00A479"/>
                </a:solidFill>
                <a:latin typeface="BNPP Sans Light"/>
              </a:rPr>
              <a:t>Pouvons-nous trouver une liste des territoires (QPV) éligibles ? </a:t>
            </a:r>
          </a:p>
          <a:p>
            <a:pPr marL="454025" lvl="1" algn="l">
              <a:spcBef>
                <a:spcPts val="0"/>
              </a:spcBef>
            </a:pPr>
            <a:r>
              <a:rPr lang="fr-FR" sz="1200" dirty="0">
                <a:latin typeface="BNPP Sans Light"/>
                <a:sym typeface="Wingdings" panose="05000000000000000000" pitchFamily="2" charset="2"/>
              </a:rPr>
              <a:t> </a:t>
            </a:r>
            <a:r>
              <a:rPr lang="fr-FR" sz="1200" b="1" dirty="0">
                <a:latin typeface="BNPP Sans Light"/>
                <a:sym typeface="Wingdings" panose="05000000000000000000" pitchFamily="2" charset="2"/>
              </a:rPr>
              <a:t></a:t>
            </a:r>
            <a:r>
              <a:rPr lang="fr-FR" sz="1200" b="1" i="1" dirty="0">
                <a:latin typeface="BNPP Sans Light"/>
              </a:rPr>
              <a:t> </a:t>
            </a:r>
            <a:r>
              <a:rPr lang="fr-FR" sz="1200" b="1" dirty="0">
                <a:latin typeface="BNPP Sans Light"/>
                <a:sym typeface="Wingdings" panose="05000000000000000000" pitchFamily="2" charset="2"/>
              </a:rPr>
              <a:t>NON</a:t>
            </a:r>
            <a:r>
              <a:rPr lang="fr-FR" sz="1200" dirty="0">
                <a:latin typeface="BNPP Sans Light"/>
                <a:sym typeface="Wingdings" panose="05000000000000000000" pitchFamily="2" charset="2"/>
              </a:rPr>
              <a:t>. </a:t>
            </a:r>
            <a:r>
              <a:rPr lang="fr-FR" sz="1200" dirty="0">
                <a:latin typeface="BNPP Sans Light"/>
              </a:rPr>
              <a:t>Le premier critère d'éligibilité de votre demande est la zone d'implantation de votre association. Cette vérification intervient dès les premières questions du formulaire. Si le code postal renseigné dans le formulaire ne correspond pas à l'un des territoires éligibles, il ne sera pas possible de poursuivre les prochaines étapes de votre candidature en ligne. La zone géographique de votre association conditionne votre éligibilité au programme Projet Banlieues.</a:t>
            </a:r>
            <a:br>
              <a:rPr lang="fr-FR" sz="1200" dirty="0">
                <a:latin typeface="BNPP Sans Light"/>
              </a:rPr>
            </a:br>
            <a:br>
              <a:rPr lang="fr-FR" sz="1200" dirty="0">
                <a:latin typeface="BNPP Sans Light"/>
              </a:rPr>
            </a:br>
            <a:r>
              <a:rPr lang="fr-FR" sz="1200" dirty="0">
                <a:latin typeface="BNPP Sans Light"/>
              </a:rPr>
              <a:t>L’appel à Projet Banlieues ne pouvant couvrir les 1600 QPV de France métropolitaine et des départements d’Outremer, son périmètre a été volontairement recentré sur les territoires à forte concentration de quartiers populaires et de besoins sociaux.</a:t>
            </a:r>
            <a:br>
              <a:rPr lang="fr-FR" sz="1200" dirty="0">
                <a:latin typeface="BNPP Sans Light"/>
              </a:rPr>
            </a:br>
            <a:r>
              <a:rPr lang="fr-FR" sz="1200" dirty="0">
                <a:latin typeface="BNPP Sans Light"/>
              </a:rPr>
              <a:t>Ce ciblage permet néanmoins de toucher 87 % des 6 millions d'habitants des QPV.</a:t>
            </a:r>
          </a:p>
          <a:p>
            <a:pPr marL="454025" lvl="1" algn="just">
              <a:spcBef>
                <a:spcPts val="0"/>
              </a:spcBef>
            </a:pPr>
            <a:endParaRPr lang="fr-FR" sz="1200" b="1" i="1" dirty="0">
              <a:solidFill>
                <a:srgbClr val="00A479"/>
              </a:solidFill>
              <a:latin typeface="BNPP Sans Light" panose="02000503020000020004" pitchFamily="50" charset="0"/>
              <a:sym typeface="Wingdings" panose="05000000000000000000" pitchFamily="2" charset="2"/>
            </a:endParaRPr>
          </a:p>
          <a:p>
            <a:pPr algn="just">
              <a:lnSpc>
                <a:spcPct val="160000"/>
              </a:lnSpc>
              <a:spcBef>
                <a:spcPts val="0"/>
              </a:spcBef>
            </a:pPr>
            <a:r>
              <a:rPr lang="fr-FR" sz="1200" b="1" i="1" dirty="0">
                <a:solidFill>
                  <a:srgbClr val="00A479"/>
                </a:solidFill>
                <a:latin typeface="BNPP Sans Light"/>
                <a:sym typeface="Wingdings" panose="05000000000000000000" pitchFamily="2" charset="2"/>
              </a:rPr>
              <a:t>Question: </a:t>
            </a:r>
            <a:r>
              <a:rPr lang="fr-FR" sz="1200" i="1" dirty="0">
                <a:solidFill>
                  <a:srgbClr val="00A479"/>
                </a:solidFill>
                <a:latin typeface="BNPP Sans Light"/>
                <a:sym typeface="Wingdings" panose="05000000000000000000" pitchFamily="2" charset="2"/>
              </a:rPr>
              <a:t>Le code postal de notre siège social n’est pas accepté car le siège social de l’association n’est pas situé en quartier prioritaire même si l’action s’y déroule. </a:t>
            </a:r>
            <a:endParaRPr lang="fr-FR" sz="1200" i="1" dirty="0">
              <a:solidFill>
                <a:srgbClr val="00A479"/>
              </a:solidFill>
              <a:latin typeface="BNPP Sans Light"/>
            </a:endParaRPr>
          </a:p>
          <a:p>
            <a:pPr algn="just">
              <a:spcBef>
                <a:spcPts val="0"/>
              </a:spcBef>
            </a:pPr>
            <a:r>
              <a:rPr lang="fr-FR" sz="1200" i="1" dirty="0">
                <a:solidFill>
                  <a:srgbClr val="00A479"/>
                </a:solidFill>
                <a:latin typeface="BNPP Sans Light"/>
                <a:sym typeface="Wingdings" panose="05000000000000000000" pitchFamily="2" charset="2"/>
              </a:rPr>
              <a:t>Pouvons-nous postuler à l’Appel à Projet Banlieues ?</a:t>
            </a:r>
            <a:endParaRPr lang="fr-FR" sz="1200" i="1" dirty="0">
              <a:solidFill>
                <a:srgbClr val="00A479"/>
              </a:solidFill>
              <a:latin typeface="BNPP Sans Light"/>
            </a:endParaRPr>
          </a:p>
          <a:p>
            <a:pPr marL="454025" lvl="1" algn="just">
              <a:spcBef>
                <a:spcPts val="0"/>
              </a:spcBef>
            </a:pPr>
            <a:r>
              <a:rPr lang="fr-FR" sz="1200" dirty="0">
                <a:latin typeface="BNPP Sans Light"/>
                <a:sym typeface="Wingdings" panose="05000000000000000000" pitchFamily="2" charset="2"/>
              </a:rPr>
              <a:t> </a:t>
            </a:r>
            <a:r>
              <a:rPr lang="fr-FR" sz="1200" b="1" dirty="0">
                <a:latin typeface="BNPP Sans Light"/>
                <a:sym typeface="Wingdings" panose="05000000000000000000" pitchFamily="2" charset="2"/>
              </a:rPr>
              <a:t></a:t>
            </a:r>
            <a:r>
              <a:rPr lang="fr-FR" sz="1200" b="1" i="1" dirty="0">
                <a:latin typeface="BNPP Sans Light"/>
              </a:rPr>
              <a:t> </a:t>
            </a:r>
            <a:r>
              <a:rPr lang="fr-FR" sz="1200" b="1" dirty="0">
                <a:latin typeface="BNPP Sans Light"/>
              </a:rPr>
              <a:t>NON. </a:t>
            </a:r>
            <a:r>
              <a:rPr lang="fr-FR" sz="1200" dirty="0">
                <a:solidFill>
                  <a:schemeClr val="tx1">
                    <a:lumMod val="50000"/>
                    <a:lumOff val="50000"/>
                  </a:schemeClr>
                </a:solidFill>
                <a:latin typeface="BNPP Sans Light"/>
              </a:rPr>
              <a:t>Sont éligibles uniquement les associations dont le siège social est implanté sur une commune détenant au moins 1 QPV, tel que défini par le ministère de la Cohésion des territoires et des relations avec les collectivités territoriales. </a:t>
            </a:r>
          </a:p>
          <a:p>
            <a:pPr marL="454025" lvl="1" algn="just">
              <a:spcBef>
                <a:spcPts val="0"/>
              </a:spcBef>
            </a:pPr>
            <a:endParaRPr lang="fr-FR" sz="1200" b="1" i="1" dirty="0">
              <a:solidFill>
                <a:schemeClr val="tx1">
                  <a:lumMod val="50000"/>
                  <a:lumOff val="50000"/>
                </a:schemeClr>
              </a:solidFill>
              <a:latin typeface="BNPP Sans Light"/>
            </a:endParaRPr>
          </a:p>
          <a:p>
            <a:pPr algn="just">
              <a:lnSpc>
                <a:spcPct val="160000"/>
              </a:lnSpc>
              <a:spcBef>
                <a:spcPts val="0"/>
              </a:spcBef>
            </a:pPr>
            <a:r>
              <a:rPr lang="fr-FR" sz="1200" b="1" i="1" dirty="0">
                <a:solidFill>
                  <a:srgbClr val="00A479"/>
                </a:solidFill>
                <a:latin typeface="BNPP Sans Light"/>
              </a:rPr>
              <a:t>Question: </a:t>
            </a:r>
            <a:r>
              <a:rPr lang="fr-FR" sz="1200" i="1" dirty="0">
                <a:solidFill>
                  <a:srgbClr val="00A479"/>
                </a:solidFill>
                <a:latin typeface="BNPP Sans Light"/>
              </a:rPr>
              <a:t>Le siège social de mon association se situe bien dans une ville où il y au moins un QPV. Peut-on refuser ma candidature pour une raison de localisation? </a:t>
            </a:r>
          </a:p>
          <a:p>
            <a:pPr marL="454025" lvl="1" algn="l">
              <a:spcBef>
                <a:spcPts val="0"/>
              </a:spcBef>
            </a:pPr>
            <a:r>
              <a:rPr lang="fr-FR" sz="1200" b="1" dirty="0">
                <a:latin typeface="BNPP Sans Light"/>
                <a:sym typeface="Wingdings" panose="05000000000000000000" pitchFamily="2" charset="2"/>
              </a:rPr>
              <a:t> OUI</a:t>
            </a:r>
            <a:r>
              <a:rPr lang="fr-FR" sz="1200" dirty="0">
                <a:latin typeface="BNPP Sans Light"/>
                <a:sym typeface="Wingdings" panose="05000000000000000000" pitchFamily="2" charset="2"/>
              </a:rPr>
              <a:t>. </a:t>
            </a:r>
            <a:r>
              <a:rPr lang="fr-FR" sz="1200" dirty="0">
                <a:latin typeface="BNPP Sans Light"/>
              </a:rPr>
              <a:t>Face au nombre très élevé de QPV répartis sur l'ensemble du territoire national, l'éligibilité au est limité aux 83 plus grands QPV, qui présentent les taux de pauvreté les plus importants et concentrent 87% des résidents en QPV.</a:t>
            </a:r>
            <a:br>
              <a:rPr lang="fr-FR" sz="1200" dirty="0">
                <a:latin typeface="BNPP Sans Light"/>
              </a:rPr>
            </a:br>
            <a:r>
              <a:rPr lang="fr-FR" sz="1200" dirty="0">
                <a:latin typeface="BNPP Sans Light"/>
              </a:rPr>
              <a:t>Le siège social d'une association peut se situer dans un QPV d'une commune appartenant à un territoire non éligible.</a:t>
            </a:r>
          </a:p>
          <a:p>
            <a:pPr marL="625475" lvl="1" indent="-171450" algn="just">
              <a:spcBef>
                <a:spcPts val="0"/>
              </a:spcBef>
              <a:buFont typeface="Wingdings" panose="05000000000000000000" pitchFamily="2" charset="2"/>
              <a:buChar char="è"/>
            </a:pPr>
            <a:endParaRPr lang="fr-FR" sz="1200" dirty="0">
              <a:solidFill>
                <a:schemeClr val="tx1">
                  <a:lumMod val="50000"/>
                  <a:lumOff val="50000"/>
                </a:schemeClr>
              </a:solidFill>
              <a:latin typeface="BNPP Sans Light"/>
            </a:endParaRPr>
          </a:p>
        </p:txBody>
      </p:sp>
    </p:spTree>
    <p:extLst>
      <p:ext uri="{BB962C8B-B14F-4D97-AF65-F5344CB8AC3E}">
        <p14:creationId xmlns:p14="http://schemas.microsoft.com/office/powerpoint/2010/main" val="2204843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E2195-C1AE-33A9-6432-027DAED29830}"/>
            </a:ext>
          </a:extLst>
        </p:cNvPr>
        <p:cNvGrpSpPr/>
        <p:nvPr/>
      </p:nvGrpSpPr>
      <p:grpSpPr>
        <a:xfrm>
          <a:off x="0" y="0"/>
          <a:ext cx="0" cy="0"/>
          <a:chOff x="0" y="0"/>
          <a:chExt cx="0" cy="0"/>
        </a:xfrm>
      </p:grpSpPr>
      <p:sp>
        <p:nvSpPr>
          <p:cNvPr id="2" name="Sous-titre 1">
            <a:extLst>
              <a:ext uri="{FF2B5EF4-FFF2-40B4-BE49-F238E27FC236}">
                <a16:creationId xmlns:a16="http://schemas.microsoft.com/office/drawing/2014/main" id="{4C12C4E5-D9A4-E30D-F59B-526E3D96AEEA}"/>
              </a:ext>
            </a:extLst>
          </p:cNvPr>
          <p:cNvSpPr>
            <a:spLocks noGrp="1"/>
          </p:cNvSpPr>
          <p:nvPr>
            <p:ph type="subTitle" idx="1"/>
          </p:nvPr>
        </p:nvSpPr>
        <p:spPr/>
        <p:txBody>
          <a:bodyPr/>
          <a:lstStyle/>
          <a:p>
            <a:r>
              <a:rPr lang="fr-FR" b="1" dirty="0">
                <a:solidFill>
                  <a:srgbClr val="00A479"/>
                </a:solidFill>
              </a:rPr>
              <a:t>QUESTIONS / REPONSES</a:t>
            </a:r>
          </a:p>
        </p:txBody>
      </p:sp>
      <p:sp>
        <p:nvSpPr>
          <p:cNvPr id="3" name="ZoneTexte 2">
            <a:extLst>
              <a:ext uri="{FF2B5EF4-FFF2-40B4-BE49-F238E27FC236}">
                <a16:creationId xmlns:a16="http://schemas.microsoft.com/office/drawing/2014/main" id="{98165A9E-F397-4A81-8F9E-17F0F7C2A5BD}"/>
              </a:ext>
            </a:extLst>
          </p:cNvPr>
          <p:cNvSpPr txBox="1"/>
          <p:nvPr/>
        </p:nvSpPr>
        <p:spPr>
          <a:xfrm>
            <a:off x="277544" y="1219189"/>
            <a:ext cx="11567061" cy="4088812"/>
          </a:xfrm>
          <a:prstGeom prst="rect">
            <a:avLst/>
          </a:prstGeom>
          <a:noFill/>
        </p:spPr>
        <p:txBody>
          <a:bodyPr wrap="square" lIns="91440" tIns="45720" rIns="91440" bIns="45720" rtlCol="0" anchor="t">
            <a:spAutoFit/>
          </a:bodyPr>
          <a:lstStyle/>
          <a:p>
            <a:pPr lvl="0" defTabSz="1211878">
              <a:lnSpc>
                <a:spcPct val="90000"/>
              </a:lnSpc>
              <a:buClr>
                <a:schemeClr val="accent4"/>
              </a:buClr>
              <a:buSzPct val="100000"/>
            </a:pPr>
            <a:r>
              <a:rPr lang="fr-FR" sz="1800" b="1" dirty="0">
                <a:solidFill>
                  <a:srgbClr val="00A479"/>
                </a:solidFill>
                <a:latin typeface="BNPP Sans Light"/>
              </a:rPr>
              <a:t>Critères d’éligibilité / BUDGET</a:t>
            </a:r>
          </a:p>
          <a:p>
            <a:pPr lvl="0">
              <a:lnSpc>
                <a:spcPct val="90000"/>
              </a:lnSpc>
              <a:spcBef>
                <a:spcPts val="994"/>
              </a:spcBef>
            </a:pPr>
            <a:r>
              <a:rPr lang="fr-FR" sz="1200" b="1" i="1" dirty="0">
                <a:solidFill>
                  <a:srgbClr val="00A479"/>
                </a:solidFill>
                <a:latin typeface="BNPP Sans Light"/>
              </a:rPr>
              <a:t>Question: </a:t>
            </a:r>
            <a:r>
              <a:rPr lang="fr-FR" sz="1200" i="1" dirty="0">
                <a:solidFill>
                  <a:srgbClr val="00A479"/>
                </a:solidFill>
                <a:latin typeface="BNPP Sans Light"/>
              </a:rPr>
              <a:t>Notre budget annuel s'élève à plus de 1 000 000 €. Pouvons-nous candidater à l’Appel à Projet Banlieues? </a:t>
            </a:r>
          </a:p>
          <a:p>
            <a:pPr marL="737870" lvl="1" indent="-292100" algn="just">
              <a:lnSpc>
                <a:spcPct val="90000"/>
              </a:lnSpc>
              <a:spcBef>
                <a:spcPts val="994"/>
              </a:spcBef>
              <a:buFont typeface="Wingdings" panose="05000000000000000000" pitchFamily="2" charset="2"/>
              <a:buChar char="è"/>
            </a:pPr>
            <a:r>
              <a:rPr lang="fr-FR" sz="1200" b="1" dirty="0">
                <a:solidFill>
                  <a:schemeClr val="bg2"/>
                </a:solidFill>
                <a:latin typeface="BNPP Sans Light"/>
              </a:rPr>
              <a:t>NON</a:t>
            </a:r>
            <a:r>
              <a:rPr lang="fr-FR" sz="1200" dirty="0">
                <a:solidFill>
                  <a:schemeClr val="bg2"/>
                </a:solidFill>
                <a:latin typeface="BNPP Sans Light"/>
              </a:rPr>
              <a:t>. L’appel à Projet Banlieues ayant pour principal objectif de soutenir les petites et moyennes associations créatrices de lien social et œuvrant en faveur des populations des quartiers, le budget </a:t>
            </a:r>
            <a:r>
              <a:rPr lang="fr-FR" sz="1200" dirty="0">
                <a:solidFill>
                  <a:schemeClr val="tx1">
                    <a:lumMod val="50000"/>
                    <a:lumOff val="50000"/>
                  </a:schemeClr>
                </a:solidFill>
                <a:latin typeface="BNPP Sans Light"/>
              </a:rPr>
              <a:t>ne peut excéder 1 000 000€. </a:t>
            </a:r>
          </a:p>
          <a:p>
            <a:pPr lvl="0" algn="just">
              <a:lnSpc>
                <a:spcPct val="90000"/>
              </a:lnSpc>
              <a:spcBef>
                <a:spcPts val="994"/>
              </a:spcBef>
            </a:pPr>
            <a:r>
              <a:rPr lang="fr-FR" sz="1200" b="1" i="1" dirty="0">
                <a:solidFill>
                  <a:srgbClr val="00A479"/>
                </a:solidFill>
                <a:latin typeface="BNPP Sans Light"/>
              </a:rPr>
              <a:t>Question: </a:t>
            </a:r>
            <a:r>
              <a:rPr lang="fr-FR" sz="1200" i="1" dirty="0">
                <a:solidFill>
                  <a:srgbClr val="00A479"/>
                </a:solidFill>
                <a:latin typeface="BNPP Sans Light"/>
              </a:rPr>
              <a:t>Nous sommes une délégation régionale d'une association avec notre propre SIRET et un budget indépendant, sommes-nous éligibles à votre appel à projet Banlieues 2026 ?</a:t>
            </a:r>
          </a:p>
          <a:p>
            <a:pPr marL="737870" lvl="1" indent="-292100" algn="just">
              <a:lnSpc>
                <a:spcPct val="90000"/>
              </a:lnSpc>
              <a:spcBef>
                <a:spcPts val="994"/>
              </a:spcBef>
              <a:buFont typeface="Wingdings" panose="05000000000000000000" pitchFamily="2" charset="2"/>
              <a:buChar char="è"/>
            </a:pPr>
            <a:r>
              <a:rPr lang="fr-FR" sz="1200" b="1" dirty="0">
                <a:solidFill>
                  <a:schemeClr val="bg2"/>
                </a:solidFill>
                <a:latin typeface="BNPP Sans Light"/>
              </a:rPr>
              <a:t>NON. </a:t>
            </a:r>
            <a:r>
              <a:rPr lang="fr-FR" sz="1200" dirty="0">
                <a:solidFill>
                  <a:schemeClr val="bg2"/>
                </a:solidFill>
                <a:latin typeface="BNPP Sans Light"/>
              </a:rPr>
              <a:t>Le Projet Banlieues soutient de petites et moyennes structures indépendantes au budget annuel inférieur à 1 millions d’Euros, Les antennes et les délégations régionales d’associations nationales ne sont donc pas éligibles.</a:t>
            </a:r>
          </a:p>
          <a:p>
            <a:pPr marL="717550" lvl="1" indent="-271145" algn="just">
              <a:lnSpc>
                <a:spcPct val="90000"/>
              </a:lnSpc>
              <a:spcBef>
                <a:spcPts val="994"/>
              </a:spcBef>
              <a:buFont typeface="Wingdings" panose="05000000000000000000" pitchFamily="2" charset="2"/>
              <a:buChar char="è"/>
            </a:pPr>
            <a:endParaRPr lang="fr-FR" sz="1200" dirty="0">
              <a:solidFill>
                <a:schemeClr val="bg2"/>
              </a:solidFill>
              <a:latin typeface="BNPP Sans Light" panose="02000503020000020004" pitchFamily="50" charset="0"/>
            </a:endParaRPr>
          </a:p>
          <a:p>
            <a:r>
              <a:rPr lang="fr-FR" sz="1200" b="1" i="1" dirty="0">
                <a:solidFill>
                  <a:srgbClr val="00A479"/>
                </a:solidFill>
                <a:latin typeface="BNPP Sans Light"/>
              </a:rPr>
              <a:t>Question: </a:t>
            </a:r>
            <a:r>
              <a:rPr lang="fr-FR" sz="1200" i="1" dirty="0">
                <a:solidFill>
                  <a:srgbClr val="00A479"/>
                </a:solidFill>
                <a:latin typeface="BNPP Sans Light"/>
              </a:rPr>
              <a:t>Pouvez-vous me confirmer que les éléments comptables demandés correspondent à l'ensemble de notre projet annuel (bilan comptable 2025, budget 2025) dans lequel nous intégrons la subvention demandée ou devons-nous transmettre un projet spécifique dont le budget correspond à la subvention demandée ?</a:t>
            </a:r>
          </a:p>
          <a:p>
            <a:endParaRPr lang="fr-FR" sz="1200" i="1" dirty="0">
              <a:latin typeface="BNPP Sans Light" panose="02000503020000020004" pitchFamily="50" charset="0"/>
            </a:endParaRPr>
          </a:p>
          <a:p>
            <a:pPr marL="804545" lvl="1" indent="-198120">
              <a:buFont typeface="Wingdings" panose="05000000000000000000" pitchFamily="2" charset="2"/>
              <a:buChar char="è"/>
            </a:pPr>
            <a:r>
              <a:rPr lang="fr-FR" sz="1200" dirty="0">
                <a:solidFill>
                  <a:schemeClr val="bg2"/>
                </a:solidFill>
                <a:latin typeface="BNPP Sans Light"/>
              </a:rPr>
              <a:t>ce n'est pas le budget spécifique du projet qui est évalué, mais la situation globale de l'association sur une année complète.</a:t>
            </a:r>
            <a:br>
              <a:rPr lang="fr-FR" sz="1200" dirty="0">
                <a:latin typeface="BNPP Sans Light" panose="02000503020000020004" pitchFamily="50" charset="0"/>
              </a:rPr>
            </a:br>
            <a:r>
              <a:rPr lang="fr-FR" sz="1200" dirty="0">
                <a:solidFill>
                  <a:schemeClr val="bg2"/>
                </a:solidFill>
                <a:latin typeface="BNPP Sans Light"/>
              </a:rPr>
              <a:t>Cette analyse repose sur la documentation comptable la plus récente, qui fait donc partie des pièces obligatoires à transmettre.</a:t>
            </a:r>
          </a:p>
          <a:p>
            <a:pPr marL="804545" lvl="1" indent="-198120" algn="just">
              <a:buFont typeface="Wingdings" panose="05000000000000000000" pitchFamily="2" charset="2"/>
              <a:buChar char="è"/>
            </a:pPr>
            <a:endParaRPr lang="fr-FR" sz="1200" b="1" dirty="0">
              <a:solidFill>
                <a:schemeClr val="bg2"/>
              </a:solidFill>
              <a:latin typeface="BNPP Sans Light" panose="02000503020000020004" pitchFamily="50" charset="0"/>
            </a:endParaRPr>
          </a:p>
          <a:p>
            <a:endParaRPr lang="fr-FR" sz="1200" dirty="0">
              <a:solidFill>
                <a:srgbClr val="00A479"/>
              </a:solidFill>
              <a:latin typeface="BNPP Sans Light" panose="02000503020000020004" pitchFamily="50" charset="0"/>
            </a:endParaRPr>
          </a:p>
          <a:p>
            <a:endParaRPr lang="fr-FR" sz="1200" dirty="0">
              <a:solidFill>
                <a:srgbClr val="00A479"/>
              </a:solidFill>
              <a:latin typeface="BNPP Sans Light" panose="02000503020000020004" pitchFamily="50" charset="0"/>
            </a:endParaRPr>
          </a:p>
          <a:p>
            <a:pPr marL="717550" lvl="1" indent="-271145" algn="just">
              <a:lnSpc>
                <a:spcPct val="90000"/>
              </a:lnSpc>
              <a:spcBef>
                <a:spcPts val="994"/>
              </a:spcBef>
              <a:buFont typeface="Wingdings" panose="05000000000000000000" pitchFamily="2" charset="2"/>
              <a:buChar char="è"/>
            </a:pPr>
            <a:endParaRPr lang="fr-FR" sz="1200" dirty="0">
              <a:solidFill>
                <a:schemeClr val="bg1">
                  <a:lumMod val="65000"/>
                </a:schemeClr>
              </a:solidFill>
              <a:latin typeface="BNPP Sans Light" panose="02000503020000020004" pitchFamily="50" charset="0"/>
            </a:endParaRPr>
          </a:p>
        </p:txBody>
      </p:sp>
    </p:spTree>
    <p:extLst>
      <p:ext uri="{BB962C8B-B14F-4D97-AF65-F5344CB8AC3E}">
        <p14:creationId xmlns:p14="http://schemas.microsoft.com/office/powerpoint/2010/main" val="1514694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BE095-2042-32BA-7025-A299A65A45F8}"/>
            </a:ext>
          </a:extLst>
        </p:cNvPr>
        <p:cNvGrpSpPr/>
        <p:nvPr/>
      </p:nvGrpSpPr>
      <p:grpSpPr>
        <a:xfrm>
          <a:off x="0" y="0"/>
          <a:ext cx="0" cy="0"/>
          <a:chOff x="0" y="0"/>
          <a:chExt cx="0" cy="0"/>
        </a:xfrm>
      </p:grpSpPr>
      <p:sp>
        <p:nvSpPr>
          <p:cNvPr id="2" name="Sous-titre 1">
            <a:extLst>
              <a:ext uri="{FF2B5EF4-FFF2-40B4-BE49-F238E27FC236}">
                <a16:creationId xmlns:a16="http://schemas.microsoft.com/office/drawing/2014/main" id="{2B2133B1-92F9-77FD-B1F6-8F4382E73506}"/>
              </a:ext>
            </a:extLst>
          </p:cNvPr>
          <p:cNvSpPr>
            <a:spLocks noGrp="1"/>
          </p:cNvSpPr>
          <p:nvPr>
            <p:ph type="subTitle" idx="1"/>
          </p:nvPr>
        </p:nvSpPr>
        <p:spPr/>
        <p:txBody>
          <a:bodyPr/>
          <a:lstStyle/>
          <a:p>
            <a:r>
              <a:rPr lang="fr-FR" b="1" dirty="0">
                <a:solidFill>
                  <a:srgbClr val="00A479"/>
                </a:solidFill>
              </a:rPr>
              <a:t>QUESTIONS / REPONSES</a:t>
            </a:r>
          </a:p>
        </p:txBody>
      </p:sp>
      <p:sp>
        <p:nvSpPr>
          <p:cNvPr id="4" name="ZoneTexte 3">
            <a:extLst>
              <a:ext uri="{FF2B5EF4-FFF2-40B4-BE49-F238E27FC236}">
                <a16:creationId xmlns:a16="http://schemas.microsoft.com/office/drawing/2014/main" id="{BB39CB7B-FE0B-453E-8DF0-5ED6813771C0}"/>
              </a:ext>
            </a:extLst>
          </p:cNvPr>
          <p:cNvSpPr txBox="1"/>
          <p:nvPr/>
        </p:nvSpPr>
        <p:spPr>
          <a:xfrm>
            <a:off x="454230" y="1154588"/>
            <a:ext cx="11153725" cy="2823658"/>
          </a:xfrm>
          <a:prstGeom prst="rect">
            <a:avLst/>
          </a:prstGeom>
          <a:noFill/>
        </p:spPr>
        <p:txBody>
          <a:bodyPr wrap="square" lIns="91440" tIns="45720" rIns="91440" bIns="45720" rtlCol="0" anchor="t">
            <a:spAutoFit/>
          </a:bodyPr>
          <a:lstStyle/>
          <a:p>
            <a:pPr marR="0" indent="0" defTabSz="1211878" fontAlgn="auto">
              <a:lnSpc>
                <a:spcPct val="90000"/>
              </a:lnSpc>
              <a:spcBef>
                <a:spcPts val="994"/>
              </a:spcBef>
              <a:spcAft>
                <a:spcPts val="0"/>
              </a:spcAft>
              <a:buClr>
                <a:schemeClr val="accent4"/>
              </a:buClr>
              <a:buSzPct val="100000"/>
              <a:buFontTx/>
              <a:buNone/>
              <a:tabLst/>
              <a:defRPr/>
            </a:pPr>
            <a:r>
              <a:rPr lang="fr-FR" sz="1800" b="1" dirty="0">
                <a:solidFill>
                  <a:srgbClr val="00A479"/>
                </a:solidFill>
                <a:latin typeface="BNPP Sans Light"/>
              </a:rPr>
              <a:t>Critères d’éligibilité / GOUVERNANCE</a:t>
            </a:r>
          </a:p>
          <a:p>
            <a:pPr lvl="0" algn="just">
              <a:lnSpc>
                <a:spcPct val="90000"/>
              </a:lnSpc>
              <a:spcBef>
                <a:spcPts val="994"/>
              </a:spcBef>
            </a:pPr>
            <a:r>
              <a:rPr lang="fr-FR" sz="1200" b="1" i="1" dirty="0">
                <a:solidFill>
                  <a:srgbClr val="00A479"/>
                </a:solidFill>
                <a:latin typeface="BNPP Sans Light"/>
              </a:rPr>
              <a:t>Question: </a:t>
            </a:r>
            <a:r>
              <a:rPr lang="fr-FR" sz="1200" i="1" dirty="0">
                <a:solidFill>
                  <a:srgbClr val="00A479"/>
                </a:solidFill>
                <a:latin typeface="BNPP Sans Light"/>
              </a:rPr>
              <a:t>Mon association est sous contrôle de l’Etat. Puis-je candidater quand même? </a:t>
            </a:r>
          </a:p>
          <a:p>
            <a:pPr marL="804545" lvl="1" indent="-180975">
              <a:lnSpc>
                <a:spcPct val="90000"/>
              </a:lnSpc>
              <a:spcBef>
                <a:spcPts val="994"/>
              </a:spcBef>
              <a:buFont typeface="Wingdings" panose="05000000000000000000" pitchFamily="2" charset="2"/>
              <a:buChar char="è"/>
            </a:pPr>
            <a:r>
              <a:rPr lang="fr-FR" sz="1200" dirty="0">
                <a:solidFill>
                  <a:schemeClr val="tx1">
                    <a:lumMod val="50000"/>
                    <a:lumOff val="50000"/>
                  </a:schemeClr>
                </a:solidFill>
                <a:latin typeface="BNPP Sans Light"/>
              </a:rPr>
              <a:t>Projet Banlieues a pour vocation de soutenir les associations de proximité indépendantes œuvrant auprès des quartiers populaires. Les structures dont la gouvernance dépend statutairement de l'Etat ou d'une collectivité locale (Région, Département, Métropole, Communauté de commune, commune) n'entrent pas dans ce périmètre.</a:t>
            </a:r>
          </a:p>
          <a:p>
            <a:pPr lvl="0" algn="just">
              <a:lnSpc>
                <a:spcPct val="90000"/>
              </a:lnSpc>
              <a:spcBef>
                <a:spcPts val="994"/>
              </a:spcBef>
            </a:pPr>
            <a:endParaRPr lang="fr-FR" sz="1200" b="1" i="1" dirty="0">
              <a:solidFill>
                <a:srgbClr val="00A479"/>
              </a:solidFill>
              <a:latin typeface="BNPP Sans Light"/>
            </a:endParaRPr>
          </a:p>
          <a:p>
            <a:pPr lvl="0" algn="just">
              <a:lnSpc>
                <a:spcPct val="90000"/>
              </a:lnSpc>
              <a:spcBef>
                <a:spcPts val="994"/>
              </a:spcBef>
            </a:pPr>
            <a:r>
              <a:rPr lang="fr-FR" sz="1200" b="1" i="1" dirty="0">
                <a:solidFill>
                  <a:srgbClr val="00A479"/>
                </a:solidFill>
                <a:latin typeface="BNPP Sans Light"/>
              </a:rPr>
              <a:t>Question: </a:t>
            </a:r>
            <a:r>
              <a:rPr lang="fr-FR" sz="1200" i="1" dirty="0">
                <a:solidFill>
                  <a:srgbClr val="00A479"/>
                </a:solidFill>
                <a:latin typeface="BNPP Sans Light"/>
              </a:rPr>
              <a:t>Puis-je candidater en tant que coopérative sans avoir de statut social associatif ?</a:t>
            </a:r>
          </a:p>
          <a:p>
            <a:pPr marL="804545" lvl="1" indent="-172720" algn="just">
              <a:lnSpc>
                <a:spcPct val="90000"/>
              </a:lnSpc>
              <a:spcBef>
                <a:spcPts val="994"/>
              </a:spcBef>
            </a:pPr>
            <a:r>
              <a:rPr lang="fr-FR" sz="1200" dirty="0">
                <a:solidFill>
                  <a:schemeClr val="bg2"/>
                </a:solidFill>
                <a:latin typeface="BNPP Sans Light"/>
                <a:sym typeface="Wingdings" panose="05000000000000000000" pitchFamily="2" charset="2"/>
              </a:rPr>
              <a:t> </a:t>
            </a:r>
            <a:r>
              <a:rPr lang="fr-FR" sz="1200" b="1" dirty="0">
                <a:solidFill>
                  <a:schemeClr val="bg2"/>
                </a:solidFill>
                <a:latin typeface="BNPP Sans Light"/>
                <a:sym typeface="Wingdings" panose="05000000000000000000" pitchFamily="2" charset="2"/>
              </a:rPr>
              <a:t>NON</a:t>
            </a:r>
            <a:r>
              <a:rPr lang="fr-FR" sz="1200" dirty="0">
                <a:solidFill>
                  <a:schemeClr val="bg2"/>
                </a:solidFill>
                <a:latin typeface="BNPP Sans Light"/>
                <a:sym typeface="Wingdings" panose="05000000000000000000" pitchFamily="2" charset="2"/>
              </a:rPr>
              <a:t>. </a:t>
            </a:r>
            <a:r>
              <a:rPr lang="fr-FR" sz="1200" dirty="0">
                <a:solidFill>
                  <a:schemeClr val="bg2"/>
                </a:solidFill>
                <a:latin typeface="BNPP Sans Light"/>
              </a:rPr>
              <a:t>si le statut social de votre coopérative n’est pas associatif, elle ne peut pas candidater. </a:t>
            </a:r>
          </a:p>
          <a:p>
            <a:pPr marL="283845" lvl="0" indent="-283845" algn="just">
              <a:lnSpc>
                <a:spcPct val="90000"/>
              </a:lnSpc>
              <a:spcBef>
                <a:spcPts val="994"/>
              </a:spcBef>
              <a:buFont typeface="Wingdings" panose="05000000000000000000" pitchFamily="2" charset="2"/>
              <a:buChar char="q"/>
            </a:pPr>
            <a:endParaRPr lang="fr-FR" sz="1200" dirty="0">
              <a:solidFill>
                <a:schemeClr val="bg1">
                  <a:lumMod val="65000"/>
                </a:schemeClr>
              </a:solidFill>
              <a:latin typeface="BNPP Sans Light" panose="02000503020000020004" pitchFamily="50" charset="0"/>
            </a:endParaRPr>
          </a:p>
          <a:p>
            <a:pPr marL="283845" lvl="0" indent="-283845" algn="just">
              <a:lnSpc>
                <a:spcPct val="90000"/>
              </a:lnSpc>
              <a:spcBef>
                <a:spcPts val="994"/>
              </a:spcBef>
              <a:buFont typeface="Wingdings" panose="05000000000000000000" pitchFamily="2" charset="2"/>
              <a:buChar char="q"/>
            </a:pPr>
            <a:endParaRPr lang="fr-FR" sz="1790" dirty="0">
              <a:solidFill>
                <a:srgbClr val="00A479"/>
              </a:solidFill>
            </a:endParaRPr>
          </a:p>
        </p:txBody>
      </p:sp>
    </p:spTree>
    <p:extLst>
      <p:ext uri="{BB962C8B-B14F-4D97-AF65-F5344CB8AC3E}">
        <p14:creationId xmlns:p14="http://schemas.microsoft.com/office/powerpoint/2010/main" val="3679604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1B417-5C85-6745-D4CC-2B5321F8C6D9}"/>
            </a:ext>
          </a:extLst>
        </p:cNvPr>
        <p:cNvGrpSpPr/>
        <p:nvPr/>
      </p:nvGrpSpPr>
      <p:grpSpPr>
        <a:xfrm>
          <a:off x="0" y="0"/>
          <a:ext cx="0" cy="0"/>
          <a:chOff x="0" y="0"/>
          <a:chExt cx="0" cy="0"/>
        </a:xfrm>
      </p:grpSpPr>
      <p:sp>
        <p:nvSpPr>
          <p:cNvPr id="2" name="Sous-titre 1">
            <a:extLst>
              <a:ext uri="{FF2B5EF4-FFF2-40B4-BE49-F238E27FC236}">
                <a16:creationId xmlns:a16="http://schemas.microsoft.com/office/drawing/2014/main" id="{2BDDB703-3E2C-5EC9-FFFD-21764961875F}"/>
              </a:ext>
            </a:extLst>
          </p:cNvPr>
          <p:cNvSpPr>
            <a:spLocks noGrp="1"/>
          </p:cNvSpPr>
          <p:nvPr>
            <p:ph type="subTitle" idx="1"/>
          </p:nvPr>
        </p:nvSpPr>
        <p:spPr/>
        <p:txBody>
          <a:bodyPr/>
          <a:lstStyle/>
          <a:p>
            <a:r>
              <a:rPr lang="fr-FR" b="1" dirty="0">
                <a:solidFill>
                  <a:srgbClr val="00A479"/>
                </a:solidFill>
              </a:rPr>
              <a:t>QUESTIONS / REPONSES</a:t>
            </a:r>
          </a:p>
        </p:txBody>
      </p:sp>
      <p:sp>
        <p:nvSpPr>
          <p:cNvPr id="4" name="ZoneTexte 3">
            <a:extLst>
              <a:ext uri="{FF2B5EF4-FFF2-40B4-BE49-F238E27FC236}">
                <a16:creationId xmlns:a16="http://schemas.microsoft.com/office/drawing/2014/main" id="{44EFE680-EF20-6758-C2BC-26B4B2044CBF}"/>
              </a:ext>
            </a:extLst>
          </p:cNvPr>
          <p:cNvSpPr txBox="1"/>
          <p:nvPr/>
        </p:nvSpPr>
        <p:spPr>
          <a:xfrm>
            <a:off x="454231" y="1154588"/>
            <a:ext cx="10939810" cy="2941896"/>
          </a:xfrm>
          <a:prstGeom prst="rect">
            <a:avLst/>
          </a:prstGeom>
          <a:noFill/>
        </p:spPr>
        <p:txBody>
          <a:bodyPr wrap="square" rtlCol="0">
            <a:spAutoFit/>
          </a:bodyPr>
          <a:lstStyle/>
          <a:p>
            <a:pPr defTabSz="1211878">
              <a:lnSpc>
                <a:spcPct val="90000"/>
              </a:lnSpc>
              <a:spcBef>
                <a:spcPts val="994"/>
              </a:spcBef>
              <a:buClr>
                <a:schemeClr val="accent4"/>
              </a:buClr>
              <a:buSzPct val="100000"/>
              <a:defRPr/>
            </a:pPr>
            <a:r>
              <a:rPr lang="fr-FR" sz="1800" b="1" dirty="0">
                <a:solidFill>
                  <a:srgbClr val="00A479"/>
                </a:solidFill>
                <a:latin typeface="BNPP Sans Light" panose="02000503020000020004" pitchFamily="50" charset="0"/>
              </a:rPr>
              <a:t>Critères d’éligibilité / RENOUVELLEMENT DE CANDIDATURE / CANDIDATURES MULTIPLES</a:t>
            </a:r>
          </a:p>
          <a:p>
            <a:pPr lvl="0">
              <a:lnSpc>
                <a:spcPct val="90000"/>
              </a:lnSpc>
              <a:spcBef>
                <a:spcPts val="994"/>
              </a:spcBef>
            </a:pPr>
            <a:r>
              <a:rPr lang="fr-FR" sz="1989" b="1" dirty="0">
                <a:solidFill>
                  <a:srgbClr val="00A479"/>
                </a:solidFill>
              </a:rPr>
              <a:t> </a:t>
            </a:r>
            <a:r>
              <a:rPr lang="fr-FR" sz="1200" b="1" i="1" dirty="0">
                <a:solidFill>
                  <a:srgbClr val="00A479"/>
                </a:solidFill>
                <a:latin typeface="BNPP Sans Light" panose="02000503020000020004" pitchFamily="50" charset="0"/>
              </a:rPr>
              <a:t>Question: Nous avons eu la chance d'être soutenu par BNP PARIBAS pour 3 ans via Projet Banlieues. Est-il possible de postuler une seconde fois ?</a:t>
            </a:r>
          </a:p>
          <a:p>
            <a:pPr lvl="1">
              <a:lnSpc>
                <a:spcPct val="90000"/>
              </a:lnSpc>
              <a:spcBef>
                <a:spcPts val="994"/>
              </a:spcBef>
            </a:pPr>
            <a:r>
              <a:rPr lang="fr-FR" sz="1200" b="1" dirty="0">
                <a:solidFill>
                  <a:schemeClr val="bg2"/>
                </a:solidFill>
                <a:latin typeface="BNPP Sans Light" panose="02000503020000020004" pitchFamily="50" charset="0"/>
                <a:sym typeface="Wingdings" panose="05000000000000000000" pitchFamily="2" charset="2"/>
              </a:rPr>
              <a:t> OUI </a:t>
            </a:r>
            <a:r>
              <a:rPr lang="fr-FR" sz="1200" dirty="0">
                <a:solidFill>
                  <a:schemeClr val="bg2"/>
                </a:solidFill>
                <a:latin typeface="BNPP Sans Light" panose="02000503020000020004" pitchFamily="50" charset="0"/>
              </a:rPr>
              <a:t>Le règlement du programme prévoit qu’une association puisse bénéficier d’un soutien d’une durée de 3 ans, renouvelable une seule fois, consécutivement ou non (les périodes ne pouvant pas se chevaucher).</a:t>
            </a:r>
            <a:br>
              <a:rPr lang="fr-FR" sz="1200" dirty="0">
                <a:solidFill>
                  <a:schemeClr val="bg2"/>
                </a:solidFill>
                <a:latin typeface="BNPP Sans Light" panose="02000503020000020004" pitchFamily="50" charset="0"/>
              </a:rPr>
            </a:br>
            <a:br>
              <a:rPr lang="fr-FR" sz="1200" dirty="0">
                <a:solidFill>
                  <a:schemeClr val="bg2"/>
                </a:solidFill>
                <a:latin typeface="BNPP Sans Light" panose="02000503020000020004" pitchFamily="50" charset="0"/>
              </a:rPr>
            </a:br>
            <a:r>
              <a:rPr lang="fr-FR" sz="1200" dirty="0">
                <a:solidFill>
                  <a:schemeClr val="bg2"/>
                </a:solidFill>
                <a:latin typeface="BNPP Sans Light" panose="02000503020000020004" pitchFamily="50" charset="0"/>
              </a:rPr>
              <a:t>En conséquence, votre association, actuellement bénéficiaire d’un soutien de 3 ans, pourra déposer une nouvelle candidature à l’issue de cette première période.</a:t>
            </a:r>
          </a:p>
          <a:p>
            <a:pPr lvl="0"/>
            <a:endParaRPr lang="fr-FR" sz="1200" dirty="0">
              <a:solidFill>
                <a:srgbClr val="00A479"/>
              </a:solidFill>
              <a:latin typeface="BNPP Sans Light" panose="02000503020000020004" pitchFamily="50" charset="0"/>
            </a:endParaRPr>
          </a:p>
          <a:p>
            <a:pPr lvl="0"/>
            <a:r>
              <a:rPr lang="fr-FR" sz="1200" b="1" i="1" dirty="0">
                <a:solidFill>
                  <a:srgbClr val="00A479"/>
                </a:solidFill>
                <a:latin typeface="BNPP Sans Light" panose="02000503020000020004" pitchFamily="50" charset="0"/>
              </a:rPr>
              <a:t>Question:</a:t>
            </a:r>
            <a:r>
              <a:rPr lang="fr-FR" sz="1200" i="1" dirty="0">
                <a:solidFill>
                  <a:srgbClr val="00A479"/>
                </a:solidFill>
                <a:latin typeface="BNPP Sans Light" panose="02000503020000020004" pitchFamily="50" charset="0"/>
              </a:rPr>
              <a:t> Nous souhaiterions solliciter une subvention pour deux projets distincts. Est-ce qu’il est possible que ces deux projets soient financés dans le cadre de l’appel à Projet Banlieues ?</a:t>
            </a:r>
          </a:p>
          <a:p>
            <a:pPr marL="284121" lvl="0" indent="-284121">
              <a:buFont typeface="Wingdings" panose="05000000000000000000" pitchFamily="2" charset="2"/>
              <a:buChar char="q"/>
            </a:pPr>
            <a:endParaRPr lang="fr-FR" sz="1200" i="1" dirty="0">
              <a:latin typeface="BNPP Sans Light" panose="02000503020000020004" pitchFamily="50" charset="0"/>
            </a:endParaRPr>
          </a:p>
          <a:p>
            <a:pPr lvl="1">
              <a:lnSpc>
                <a:spcPct val="90000"/>
              </a:lnSpc>
            </a:pPr>
            <a:r>
              <a:rPr lang="fr-FR" sz="1200" b="1" dirty="0">
                <a:solidFill>
                  <a:schemeClr val="bg2"/>
                </a:solidFill>
                <a:latin typeface="BNPP Sans Light" panose="02000503020000020004" pitchFamily="50" charset="0"/>
                <a:sym typeface="Wingdings" panose="05000000000000000000" pitchFamily="2" charset="2"/>
              </a:rPr>
              <a:t> NON</a:t>
            </a:r>
            <a:r>
              <a:rPr lang="fr-FR" dirty="0"/>
              <a:t> </a:t>
            </a:r>
            <a:r>
              <a:rPr lang="fr-FR" sz="1200" dirty="0">
                <a:solidFill>
                  <a:schemeClr val="bg2"/>
                </a:solidFill>
                <a:latin typeface="BNPP Sans Light" panose="02000503020000020004" pitchFamily="50" charset="0"/>
              </a:rPr>
              <a:t>Chaque association ne peut soumettre qu'une seule candidature. De plus, nous accompagnons et évaluons l'association dans sa globalité, et non un projet particulier.</a:t>
            </a:r>
          </a:p>
          <a:p>
            <a:pPr lvl="1">
              <a:lnSpc>
                <a:spcPct val="90000"/>
              </a:lnSpc>
            </a:pPr>
            <a:r>
              <a:rPr lang="fr-FR" sz="1200" dirty="0">
                <a:solidFill>
                  <a:schemeClr val="bg2"/>
                </a:solidFill>
                <a:latin typeface="BNPP Sans Light" panose="02000503020000020004" pitchFamily="50" charset="0"/>
              </a:rPr>
              <a:t>.</a:t>
            </a:r>
          </a:p>
        </p:txBody>
      </p:sp>
    </p:spTree>
    <p:extLst>
      <p:ext uri="{BB962C8B-B14F-4D97-AF65-F5344CB8AC3E}">
        <p14:creationId xmlns:p14="http://schemas.microsoft.com/office/powerpoint/2010/main" val="910630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21ABF-54D9-8C6F-A51E-7CC102C9D098}"/>
            </a:ext>
          </a:extLst>
        </p:cNvPr>
        <p:cNvGrpSpPr/>
        <p:nvPr/>
      </p:nvGrpSpPr>
      <p:grpSpPr>
        <a:xfrm>
          <a:off x="0" y="0"/>
          <a:ext cx="0" cy="0"/>
          <a:chOff x="0" y="0"/>
          <a:chExt cx="0" cy="0"/>
        </a:xfrm>
      </p:grpSpPr>
      <p:sp>
        <p:nvSpPr>
          <p:cNvPr id="2" name="Sous-titre 1">
            <a:extLst>
              <a:ext uri="{FF2B5EF4-FFF2-40B4-BE49-F238E27FC236}">
                <a16:creationId xmlns:a16="http://schemas.microsoft.com/office/drawing/2014/main" id="{C44DE988-5C47-9568-76CE-7DFF3E7402D2}"/>
              </a:ext>
            </a:extLst>
          </p:cNvPr>
          <p:cNvSpPr>
            <a:spLocks noGrp="1"/>
          </p:cNvSpPr>
          <p:nvPr>
            <p:ph type="subTitle" idx="1"/>
          </p:nvPr>
        </p:nvSpPr>
        <p:spPr/>
        <p:txBody>
          <a:bodyPr/>
          <a:lstStyle/>
          <a:p>
            <a:r>
              <a:rPr lang="fr-FR" b="1" dirty="0">
                <a:solidFill>
                  <a:srgbClr val="00A479"/>
                </a:solidFill>
              </a:rPr>
              <a:t>QUESTIONS / REPONSES</a:t>
            </a:r>
          </a:p>
        </p:txBody>
      </p:sp>
      <p:sp>
        <p:nvSpPr>
          <p:cNvPr id="4" name="ZoneTexte 3">
            <a:extLst>
              <a:ext uri="{FF2B5EF4-FFF2-40B4-BE49-F238E27FC236}">
                <a16:creationId xmlns:a16="http://schemas.microsoft.com/office/drawing/2014/main" id="{E819EB7B-FCB0-6C43-A0F5-DE04B7F518A1}"/>
              </a:ext>
            </a:extLst>
          </p:cNvPr>
          <p:cNvSpPr txBox="1"/>
          <p:nvPr/>
        </p:nvSpPr>
        <p:spPr>
          <a:xfrm>
            <a:off x="454230" y="1154588"/>
            <a:ext cx="11153725" cy="2617768"/>
          </a:xfrm>
          <a:prstGeom prst="rect">
            <a:avLst/>
          </a:prstGeom>
          <a:noFill/>
        </p:spPr>
        <p:txBody>
          <a:bodyPr wrap="square" rtlCol="0">
            <a:spAutoFit/>
          </a:bodyPr>
          <a:lstStyle/>
          <a:p>
            <a:pPr defTabSz="1211878">
              <a:lnSpc>
                <a:spcPct val="90000"/>
              </a:lnSpc>
              <a:spcBef>
                <a:spcPts val="994"/>
              </a:spcBef>
              <a:buClr>
                <a:schemeClr val="accent4"/>
              </a:buClr>
              <a:buSzPct val="100000"/>
              <a:defRPr/>
            </a:pPr>
            <a:r>
              <a:rPr lang="fr-FR" sz="1800" b="1" dirty="0">
                <a:solidFill>
                  <a:srgbClr val="00A479"/>
                </a:solidFill>
                <a:latin typeface="BNPP Sans Light" panose="02000503020000020004" pitchFamily="50" charset="0"/>
              </a:rPr>
              <a:t>Critères d’évaluation / UTILITE SOCIALE</a:t>
            </a:r>
          </a:p>
          <a:p>
            <a:endParaRPr lang="fr-FR" sz="1591" dirty="0">
              <a:solidFill>
                <a:srgbClr val="00A479"/>
              </a:solidFill>
            </a:endParaRPr>
          </a:p>
          <a:p>
            <a:r>
              <a:rPr lang="fr-FR" sz="1200" b="1" i="1" dirty="0">
                <a:solidFill>
                  <a:srgbClr val="00A479"/>
                </a:solidFill>
                <a:latin typeface="BNPP Sans Light" panose="02000503020000020004" pitchFamily="50" charset="0"/>
              </a:rPr>
              <a:t>Question: Je ne comprends pas la partie "utilité sociale du modèle de l'association". Pouvez-vous m'en dire plus s'il vous plaît ?</a:t>
            </a:r>
          </a:p>
          <a:p>
            <a:pPr marL="284121" indent="-284121">
              <a:buFont typeface="Wingdings" panose="05000000000000000000" pitchFamily="2" charset="2"/>
              <a:buChar char="q"/>
            </a:pPr>
            <a:endParaRPr lang="fr-FR" sz="1200" b="1" i="1" dirty="0">
              <a:solidFill>
                <a:srgbClr val="00A479"/>
              </a:solidFill>
              <a:latin typeface="BNPP Sans Light" panose="02000503020000020004" pitchFamily="50" charset="0"/>
            </a:endParaRPr>
          </a:p>
          <a:p>
            <a:pPr marL="893763" lvl="1" indent="-287338"/>
            <a:r>
              <a:rPr lang="fr-FR" sz="1200" b="1" dirty="0">
                <a:solidFill>
                  <a:schemeClr val="bg2"/>
                </a:solidFill>
                <a:latin typeface="BNPP Sans Light" panose="02000503020000020004" pitchFamily="50" charset="0"/>
                <a:sym typeface="Wingdings" panose="05000000000000000000" pitchFamily="2" charset="2"/>
              </a:rPr>
              <a:t></a:t>
            </a:r>
            <a:r>
              <a:rPr lang="fr-FR" sz="1200" dirty="0">
                <a:solidFill>
                  <a:schemeClr val="bg2"/>
                </a:solidFill>
                <a:latin typeface="BNPP Sans Light" panose="02000503020000020004" pitchFamily="50" charset="0"/>
                <a:sym typeface="Wingdings" panose="05000000000000000000" pitchFamily="2" charset="2"/>
              </a:rPr>
              <a:t>  L</a:t>
            </a:r>
            <a:r>
              <a:rPr lang="fr-FR" sz="1200" dirty="0">
                <a:solidFill>
                  <a:schemeClr val="bg2"/>
                </a:solidFill>
                <a:latin typeface="BNPP Sans Light" panose="02000503020000020004" pitchFamily="50" charset="0"/>
              </a:rPr>
              <a:t>’objectif de ce programme est de soutenir les petites associations de proximité intervenant auprès des populations des quartiers.</a:t>
            </a:r>
            <a:br>
              <a:rPr lang="fr-FR" sz="1200" dirty="0">
                <a:solidFill>
                  <a:schemeClr val="bg2"/>
                </a:solidFill>
                <a:latin typeface="BNPP Sans Light" panose="02000503020000020004" pitchFamily="50" charset="0"/>
              </a:rPr>
            </a:br>
            <a:r>
              <a:rPr lang="fr-FR" sz="1200" dirty="0">
                <a:solidFill>
                  <a:schemeClr val="bg2"/>
                </a:solidFill>
                <a:latin typeface="BNPP Sans Light" panose="02000503020000020004" pitchFamily="50" charset="0"/>
              </a:rPr>
              <a:t>Parmi les critères d’évaluation, prime l’utilité sociale du modèle de l’association, c’est-à-dire :</a:t>
            </a:r>
            <a:br>
              <a:rPr lang="fr-FR" sz="1200" dirty="0">
                <a:solidFill>
                  <a:schemeClr val="bg2"/>
                </a:solidFill>
                <a:latin typeface="BNPP Sans Light" panose="02000503020000020004" pitchFamily="50" charset="0"/>
              </a:rPr>
            </a:br>
            <a:br>
              <a:rPr lang="fr-FR" sz="1200" dirty="0">
                <a:solidFill>
                  <a:schemeClr val="bg2"/>
                </a:solidFill>
                <a:latin typeface="BNPP Sans Light" panose="02000503020000020004" pitchFamily="50" charset="0"/>
              </a:rPr>
            </a:br>
            <a:r>
              <a:rPr lang="fr-FR" sz="1200" dirty="0">
                <a:solidFill>
                  <a:schemeClr val="bg2"/>
                </a:solidFill>
                <a:latin typeface="BNPP Sans Light" panose="02000503020000020004" pitchFamily="50" charset="0"/>
              </a:rPr>
              <a:t>- La capacité de l'association à générer un impact durable sur l’ensemble des bénéficiaires, à travers l’ensemble de ses actions et non sur un projet isolé. L'association doit démontrer comment ses actions profitent concrètement aux populations concernées (exemple : actions de lutte contre le décrochage scolaire).</a:t>
            </a:r>
            <a:br>
              <a:rPr lang="fr-FR" sz="1200" dirty="0">
                <a:solidFill>
                  <a:schemeClr val="bg2"/>
                </a:solidFill>
                <a:latin typeface="BNPP Sans Light" panose="02000503020000020004" pitchFamily="50" charset="0"/>
              </a:rPr>
            </a:br>
            <a:r>
              <a:rPr lang="fr-FR" sz="1200" dirty="0">
                <a:solidFill>
                  <a:schemeClr val="bg2"/>
                </a:solidFill>
                <a:latin typeface="BNPP Sans Light" panose="02000503020000020004" pitchFamily="50" charset="0"/>
              </a:rPr>
              <a:t>- L'association doit indiquer le nombre de bénéficiaires touchés chaque année, ce qui constitue le principal indicateur de l'utilité sociale dans le cadre du Projet Banlieues</a:t>
            </a:r>
          </a:p>
          <a:p>
            <a:pPr marL="893763" lvl="1" indent="-287338" algn="just"/>
            <a:endParaRPr lang="fr-FR" sz="1200" dirty="0">
              <a:solidFill>
                <a:schemeClr val="tx1">
                  <a:lumMod val="50000"/>
                  <a:lumOff val="50000"/>
                </a:schemeClr>
              </a:solidFill>
              <a:latin typeface="BNPP Sans Light" panose="02000503020000020004" pitchFamily="50" charset="0"/>
              <a:sym typeface="Wingdings" panose="05000000000000000000" pitchFamily="2" charset="2"/>
            </a:endParaRPr>
          </a:p>
        </p:txBody>
      </p:sp>
    </p:spTree>
    <p:extLst>
      <p:ext uri="{BB962C8B-B14F-4D97-AF65-F5344CB8AC3E}">
        <p14:creationId xmlns:p14="http://schemas.microsoft.com/office/powerpoint/2010/main" val="3061846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B50C6-5C1E-DEC2-0D38-49F9B5277809}"/>
            </a:ext>
          </a:extLst>
        </p:cNvPr>
        <p:cNvGrpSpPr/>
        <p:nvPr/>
      </p:nvGrpSpPr>
      <p:grpSpPr>
        <a:xfrm>
          <a:off x="0" y="0"/>
          <a:ext cx="0" cy="0"/>
          <a:chOff x="0" y="0"/>
          <a:chExt cx="0" cy="0"/>
        </a:xfrm>
      </p:grpSpPr>
      <p:sp>
        <p:nvSpPr>
          <p:cNvPr id="2" name="Sous-titre 1">
            <a:extLst>
              <a:ext uri="{FF2B5EF4-FFF2-40B4-BE49-F238E27FC236}">
                <a16:creationId xmlns:a16="http://schemas.microsoft.com/office/drawing/2014/main" id="{5265CA19-078B-ED11-7DC0-32073AE768CC}"/>
              </a:ext>
            </a:extLst>
          </p:cNvPr>
          <p:cNvSpPr>
            <a:spLocks noGrp="1"/>
          </p:cNvSpPr>
          <p:nvPr>
            <p:ph type="subTitle" idx="1"/>
          </p:nvPr>
        </p:nvSpPr>
        <p:spPr/>
        <p:txBody>
          <a:bodyPr/>
          <a:lstStyle/>
          <a:p>
            <a:r>
              <a:rPr lang="fr-FR" b="1" dirty="0">
                <a:solidFill>
                  <a:srgbClr val="00A479"/>
                </a:solidFill>
              </a:rPr>
              <a:t>QUESTIONS / REPONSES</a:t>
            </a:r>
          </a:p>
        </p:txBody>
      </p:sp>
      <p:sp>
        <p:nvSpPr>
          <p:cNvPr id="6" name="ZoneTexte 5">
            <a:extLst>
              <a:ext uri="{FF2B5EF4-FFF2-40B4-BE49-F238E27FC236}">
                <a16:creationId xmlns:a16="http://schemas.microsoft.com/office/drawing/2014/main" id="{59B10B20-7620-CA9A-25E8-F90156FEE278}"/>
              </a:ext>
            </a:extLst>
          </p:cNvPr>
          <p:cNvSpPr txBox="1"/>
          <p:nvPr/>
        </p:nvSpPr>
        <p:spPr>
          <a:xfrm>
            <a:off x="392834" y="1214111"/>
            <a:ext cx="11254880" cy="2129814"/>
          </a:xfrm>
          <a:prstGeom prst="rect">
            <a:avLst/>
          </a:prstGeom>
          <a:noFill/>
        </p:spPr>
        <p:txBody>
          <a:bodyPr wrap="square">
            <a:spAutoFit/>
          </a:bodyPr>
          <a:lstStyle/>
          <a:p>
            <a:pPr defTabSz="1211878">
              <a:lnSpc>
                <a:spcPct val="90000"/>
              </a:lnSpc>
              <a:spcBef>
                <a:spcPts val="994"/>
              </a:spcBef>
              <a:buClr>
                <a:schemeClr val="accent4"/>
              </a:buClr>
              <a:buSzPct val="100000"/>
              <a:defRPr/>
            </a:pPr>
            <a:r>
              <a:rPr lang="fr-FR" sz="1800" b="1" dirty="0">
                <a:solidFill>
                  <a:srgbClr val="00A479"/>
                </a:solidFill>
                <a:latin typeface="BNPP Sans Light" panose="02000503020000020004" pitchFamily="50" charset="0"/>
              </a:rPr>
              <a:t>Critères d’évaluation / SITUATION FINANCIERE</a:t>
            </a:r>
          </a:p>
          <a:p>
            <a:pPr marL="284121" marR="0" lvl="0" indent="-284121" algn="just" defTabSz="1213121" rtl="0" eaLnBrk="1" fontAlgn="auto" latinLnBrk="0" hangingPunct="1">
              <a:lnSpc>
                <a:spcPct val="90000"/>
              </a:lnSpc>
              <a:spcBef>
                <a:spcPts val="994"/>
              </a:spcBef>
              <a:spcAft>
                <a:spcPts val="0"/>
              </a:spcAft>
              <a:buClrTx/>
              <a:buSzTx/>
              <a:buFont typeface="Wingdings" panose="05000000000000000000" pitchFamily="2" charset="2"/>
              <a:buChar char="q"/>
              <a:tabLst/>
              <a:defRPr/>
            </a:pPr>
            <a:endParaRPr kumimoji="0" lang="fr-FR" sz="1200" b="1" i="1" u="none" strike="noStrike" kern="1200" cap="none" spc="0" normalizeH="0" baseline="0" noProof="0" dirty="0">
              <a:ln>
                <a:noFill/>
              </a:ln>
              <a:solidFill>
                <a:srgbClr val="00A479"/>
              </a:solidFill>
              <a:effectLst/>
              <a:uLnTx/>
              <a:uFillTx/>
              <a:latin typeface="BNPP Sans Light" panose="02000503020000020004" pitchFamily="50" charset="0"/>
            </a:endParaRPr>
          </a:p>
          <a:p>
            <a:pPr marR="0" lvl="0" algn="just" defTabSz="1213121" rtl="0" eaLnBrk="1" fontAlgn="auto" latinLnBrk="0" hangingPunct="1">
              <a:lnSpc>
                <a:spcPct val="90000"/>
              </a:lnSpc>
              <a:spcBef>
                <a:spcPts val="994"/>
              </a:spcBef>
              <a:spcAft>
                <a:spcPts val="0"/>
              </a:spcAft>
              <a:buClrTx/>
              <a:buSzTx/>
              <a:tabLst/>
              <a:defRPr/>
            </a:pPr>
            <a:r>
              <a:rPr kumimoji="0" lang="fr-FR" sz="1200" b="1" i="1" u="none" strike="noStrike" kern="1200" cap="none" spc="0" normalizeH="0" baseline="0" noProof="0" dirty="0">
                <a:ln>
                  <a:noFill/>
                </a:ln>
                <a:solidFill>
                  <a:srgbClr val="00A479"/>
                </a:solidFill>
                <a:effectLst/>
                <a:uLnTx/>
                <a:uFillTx/>
                <a:latin typeface="BNPP Sans Light" panose="02000503020000020004" pitchFamily="50" charset="0"/>
              </a:rPr>
              <a:t>Question :</a:t>
            </a:r>
            <a:r>
              <a:rPr kumimoji="0" lang="fr-FR" sz="1200" b="0" i="1" u="none" strike="noStrike" kern="1200" cap="none" spc="0" normalizeH="0" baseline="0" noProof="0" dirty="0">
                <a:ln>
                  <a:noFill/>
                </a:ln>
                <a:solidFill>
                  <a:srgbClr val="00A479"/>
                </a:solidFill>
                <a:effectLst/>
                <a:uLnTx/>
                <a:uFillTx/>
                <a:latin typeface="BNPP Sans Light" panose="02000503020000020004" pitchFamily="50" charset="0"/>
              </a:rPr>
              <a:t> Qu'entendez-vous par situation financière saine ?</a:t>
            </a:r>
          </a:p>
          <a:p>
            <a:pPr marL="985838" marR="0" lvl="0" algn="just" defTabSz="1213121" rtl="0" eaLnBrk="1" fontAlgn="auto" latinLnBrk="0" hangingPunct="1">
              <a:lnSpc>
                <a:spcPct val="90000"/>
              </a:lnSpc>
              <a:spcBef>
                <a:spcPts val="994"/>
              </a:spcBef>
              <a:spcAft>
                <a:spcPts val="0"/>
              </a:spcAft>
              <a:buClrTx/>
              <a:buSzTx/>
              <a:tabLst/>
              <a:defRPr/>
            </a:pPr>
            <a:r>
              <a:rPr lang="fr-FR" sz="1200" dirty="0">
                <a:solidFill>
                  <a:schemeClr val="tx1">
                    <a:lumMod val="50000"/>
                    <a:lumOff val="50000"/>
                  </a:schemeClr>
                </a:solidFill>
                <a:latin typeface="BNPP Sans Light" panose="02000503020000020004" pitchFamily="50" charset="0"/>
              </a:rPr>
              <a:t>Il s’agit de la situation financière globale de l’association. En particulier la capacité de l’association à équilibrer chaque année ses budgets et à préserver ainsi ses fonds propres et /ou réserves.</a:t>
            </a:r>
          </a:p>
          <a:p>
            <a:pPr marL="990600" marR="0" lvl="1" algn="just" defTabSz="1213121" rtl="0" eaLnBrk="1" fontAlgn="auto" latinLnBrk="0" hangingPunct="1">
              <a:spcBef>
                <a:spcPts val="0"/>
              </a:spcBef>
              <a:spcAft>
                <a:spcPts val="0"/>
              </a:spcAft>
              <a:buClrTx/>
              <a:buSzTx/>
              <a:tabLst/>
              <a:defRPr/>
            </a:pPr>
            <a:endParaRPr lang="fr-FR" sz="1200" dirty="0">
              <a:solidFill>
                <a:schemeClr val="tx1">
                  <a:lumMod val="50000"/>
                  <a:lumOff val="50000"/>
                </a:schemeClr>
              </a:solidFill>
              <a:latin typeface="BNPP Sans Light" panose="02000503020000020004" pitchFamily="50" charset="0"/>
              <a:sym typeface="Wingdings" panose="05000000000000000000" pitchFamily="2" charset="2"/>
            </a:endParaRPr>
          </a:p>
          <a:p>
            <a:pPr marL="990600" marR="0" lvl="1" algn="just" defTabSz="1213121" rtl="0" eaLnBrk="1" fontAlgn="auto" latinLnBrk="0" hangingPunct="1">
              <a:spcBef>
                <a:spcPts val="0"/>
              </a:spcBef>
              <a:spcAft>
                <a:spcPts val="0"/>
              </a:spcAft>
              <a:buClrTx/>
              <a:buSzTx/>
              <a:tabLst/>
              <a:defRPr/>
            </a:pPr>
            <a:r>
              <a:rPr lang="fr-FR" sz="1200" dirty="0">
                <a:solidFill>
                  <a:schemeClr val="tx1">
                    <a:lumMod val="50000"/>
                    <a:lumOff val="50000"/>
                  </a:schemeClr>
                </a:solidFill>
                <a:latin typeface="BNPP Sans Light" panose="02000503020000020004" pitchFamily="50" charset="0"/>
                <a:sym typeface="Wingdings" panose="05000000000000000000" pitchFamily="2" charset="2"/>
              </a:rPr>
              <a:t>Dans l’onglet « situation financière » , vous pouvez également en quelques mots, à l’appui de votre compte de résultats le plus récent, préciser :</a:t>
            </a:r>
          </a:p>
          <a:p>
            <a:pPr marL="990600" marR="0" lvl="1" algn="just" defTabSz="909188" rtl="0" eaLnBrk="1" fontAlgn="auto" latinLnBrk="0" hangingPunct="1">
              <a:spcBef>
                <a:spcPts val="0"/>
              </a:spcBef>
              <a:spcAft>
                <a:spcPts val="0"/>
              </a:spcAft>
              <a:buClrTx/>
              <a:buSzTx/>
              <a:buFontTx/>
              <a:buNone/>
              <a:tabLst/>
              <a:defRPr/>
            </a:pPr>
            <a:r>
              <a:rPr lang="fr-FR" sz="1200" dirty="0">
                <a:solidFill>
                  <a:schemeClr val="tx1">
                    <a:lumMod val="50000"/>
                    <a:lumOff val="50000"/>
                  </a:schemeClr>
                </a:solidFill>
                <a:latin typeface="BNPP Sans Light" panose="02000503020000020004" pitchFamily="50" charset="0"/>
                <a:sym typeface="Wingdings" panose="05000000000000000000" pitchFamily="2" charset="2"/>
              </a:rPr>
              <a:t>- Quel est votre budget annuel et comment se composent vos ressources (subventions publiques , privées , adhérents etc… ).</a:t>
            </a:r>
          </a:p>
          <a:p>
            <a:pPr marL="990600" marR="0" lvl="1" algn="just" defTabSz="909188" rtl="0" eaLnBrk="1" fontAlgn="auto" latinLnBrk="0" hangingPunct="1">
              <a:spcBef>
                <a:spcPts val="0"/>
              </a:spcBef>
              <a:spcAft>
                <a:spcPts val="0"/>
              </a:spcAft>
              <a:buClrTx/>
              <a:buSzTx/>
              <a:buFontTx/>
              <a:buNone/>
              <a:tabLst/>
              <a:defRPr/>
            </a:pPr>
            <a:r>
              <a:rPr lang="fr-FR" sz="1200" dirty="0">
                <a:solidFill>
                  <a:schemeClr val="tx1">
                    <a:lumMod val="50000"/>
                    <a:lumOff val="50000"/>
                  </a:schemeClr>
                </a:solidFill>
                <a:latin typeface="BNPP Sans Light" panose="02000503020000020004" pitchFamily="50" charset="0"/>
                <a:sym typeface="Wingdings" panose="05000000000000000000" pitchFamily="2" charset="2"/>
              </a:rPr>
              <a:t>- Comment vous parvenez à l’équilibrer d’année en année. </a:t>
            </a:r>
          </a:p>
        </p:txBody>
      </p:sp>
    </p:spTree>
    <p:extLst>
      <p:ext uri="{BB962C8B-B14F-4D97-AF65-F5344CB8AC3E}">
        <p14:creationId xmlns:p14="http://schemas.microsoft.com/office/powerpoint/2010/main" val="3914859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742DE-B8AE-5BBD-6409-F34853850BBB}"/>
            </a:ext>
          </a:extLst>
        </p:cNvPr>
        <p:cNvGrpSpPr/>
        <p:nvPr/>
      </p:nvGrpSpPr>
      <p:grpSpPr>
        <a:xfrm>
          <a:off x="0" y="0"/>
          <a:ext cx="0" cy="0"/>
          <a:chOff x="0" y="0"/>
          <a:chExt cx="0" cy="0"/>
        </a:xfrm>
      </p:grpSpPr>
      <p:sp>
        <p:nvSpPr>
          <p:cNvPr id="2" name="Sous-titre 1">
            <a:extLst>
              <a:ext uri="{FF2B5EF4-FFF2-40B4-BE49-F238E27FC236}">
                <a16:creationId xmlns:a16="http://schemas.microsoft.com/office/drawing/2014/main" id="{DA586A97-7894-F88A-7CBD-B6349905976B}"/>
              </a:ext>
            </a:extLst>
          </p:cNvPr>
          <p:cNvSpPr>
            <a:spLocks noGrp="1"/>
          </p:cNvSpPr>
          <p:nvPr>
            <p:ph type="subTitle" idx="1"/>
          </p:nvPr>
        </p:nvSpPr>
        <p:spPr/>
        <p:txBody>
          <a:bodyPr/>
          <a:lstStyle/>
          <a:p>
            <a:r>
              <a:rPr lang="fr-FR" dirty="0">
                <a:solidFill>
                  <a:srgbClr val="00A479"/>
                </a:solidFill>
              </a:rPr>
              <a:t>QUESTIONS / REPONSES</a:t>
            </a:r>
          </a:p>
        </p:txBody>
      </p:sp>
      <p:sp>
        <p:nvSpPr>
          <p:cNvPr id="10" name="ZoneTexte 9">
            <a:extLst>
              <a:ext uri="{FF2B5EF4-FFF2-40B4-BE49-F238E27FC236}">
                <a16:creationId xmlns:a16="http://schemas.microsoft.com/office/drawing/2014/main" id="{7438C69A-DC0F-F0A4-4A69-0A7B3F6C56E8}"/>
              </a:ext>
            </a:extLst>
          </p:cNvPr>
          <p:cNvSpPr txBox="1"/>
          <p:nvPr/>
        </p:nvSpPr>
        <p:spPr>
          <a:xfrm>
            <a:off x="301336" y="1037713"/>
            <a:ext cx="10422082" cy="2557623"/>
          </a:xfrm>
          <a:prstGeom prst="rect">
            <a:avLst/>
          </a:prstGeom>
          <a:noFill/>
        </p:spPr>
        <p:txBody>
          <a:bodyPr wrap="square">
            <a:spAutoFit/>
          </a:bodyPr>
          <a:lstStyle/>
          <a:p>
            <a:pPr defTabSz="1211878">
              <a:lnSpc>
                <a:spcPct val="90000"/>
              </a:lnSpc>
              <a:spcBef>
                <a:spcPts val="994"/>
              </a:spcBef>
              <a:buClr>
                <a:schemeClr val="accent4"/>
              </a:buClr>
              <a:buSzPct val="100000"/>
              <a:defRPr/>
            </a:pPr>
            <a:r>
              <a:rPr lang="fr-FR" sz="1800" b="1" dirty="0">
                <a:solidFill>
                  <a:srgbClr val="00A479"/>
                </a:solidFill>
                <a:latin typeface="BNPP Sans Light" panose="02000503020000020004" pitchFamily="50" charset="0"/>
              </a:rPr>
              <a:t>Processus d’évaluation</a:t>
            </a:r>
          </a:p>
          <a:p>
            <a:pPr marR="0" lvl="0" algn="just" defTabSz="1213121" rtl="0" eaLnBrk="1" fontAlgn="auto" latinLnBrk="0" hangingPunct="1">
              <a:lnSpc>
                <a:spcPct val="100000"/>
              </a:lnSpc>
              <a:spcBef>
                <a:spcPts val="0"/>
              </a:spcBef>
              <a:spcAft>
                <a:spcPts val="0"/>
              </a:spcAft>
              <a:buClrTx/>
              <a:buSzTx/>
              <a:tabLst/>
              <a:defRPr/>
            </a:pPr>
            <a:endParaRPr lang="fr-FR" sz="1200" b="1" i="1" dirty="0">
              <a:solidFill>
                <a:srgbClr val="00A479"/>
              </a:solidFill>
              <a:latin typeface="BNPP Sans Light" panose="02000503020000020004" pitchFamily="50" charset="0"/>
            </a:endParaRPr>
          </a:p>
          <a:p>
            <a:pPr marR="0" lvl="0" algn="just" defTabSz="1213121" rtl="0" eaLnBrk="1" fontAlgn="auto" latinLnBrk="0" hangingPunct="1">
              <a:lnSpc>
                <a:spcPct val="100000"/>
              </a:lnSpc>
              <a:spcBef>
                <a:spcPts val="0"/>
              </a:spcBef>
              <a:spcAft>
                <a:spcPts val="0"/>
              </a:spcAft>
              <a:buClrTx/>
              <a:buSzTx/>
              <a:tabLst/>
              <a:defRPr/>
            </a:pPr>
            <a:r>
              <a:rPr kumimoji="0" lang="fr-FR" sz="1200" b="1" i="1" u="none" strike="noStrike" kern="1200" cap="none" spc="0" normalizeH="0" baseline="0" noProof="0" dirty="0">
                <a:ln>
                  <a:noFill/>
                </a:ln>
                <a:solidFill>
                  <a:srgbClr val="00A479"/>
                </a:solidFill>
                <a:effectLst/>
                <a:uLnTx/>
                <a:uFillTx/>
                <a:latin typeface="BNPP Sans Light" panose="02000503020000020004" pitchFamily="50" charset="0"/>
              </a:rPr>
              <a:t>Question: Concrètement, comment évaluez-vous les associations?</a:t>
            </a:r>
          </a:p>
          <a:p>
            <a:pPr marL="717550" marR="0" lvl="0" indent="-177800" algn="just" defTabSz="1213121"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fr-FR" sz="1200" dirty="0">
              <a:solidFill>
                <a:schemeClr val="tx1">
                  <a:lumMod val="50000"/>
                  <a:lumOff val="50000"/>
                </a:schemeClr>
              </a:solidFill>
              <a:latin typeface="BNPP Sans Light" panose="02000503020000020004" pitchFamily="50" charset="0"/>
            </a:endParaRPr>
          </a:p>
          <a:p>
            <a:pPr marL="719138" marR="0" lvl="0" indent="-179388" algn="just" defTabSz="1213121"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FR" sz="1200" dirty="0">
                <a:solidFill>
                  <a:schemeClr val="bg2"/>
                </a:solidFill>
                <a:latin typeface="BNPP Sans Light" panose="02000503020000020004" pitchFamily="50" charset="0"/>
                <a:sym typeface="Wingdings" panose="05000000000000000000" pitchFamily="2" charset="2"/>
              </a:rPr>
              <a:t>Chaque demande déposée dans le cadre de l'appel à projets est évaluée chaque année selon les 4 critères explicités dans le guide (Utilité / Cohérence avec le programme / Impact sur les bénéficiaires / Situation financière). D'où l'importance de renseigner le dossier avec précision et de fournir toutes les pièces requises.</a:t>
            </a:r>
            <a:endParaRPr kumimoji="0" lang="fr-FR" sz="1200" b="0" i="0" u="none" strike="noStrike" kern="1200" cap="none" spc="0" normalizeH="0" baseline="0" noProof="0" dirty="0">
              <a:ln>
                <a:noFill/>
              </a:ln>
              <a:solidFill>
                <a:srgbClr val="00A479"/>
              </a:solidFill>
              <a:effectLst/>
              <a:uLnTx/>
              <a:uFillTx/>
              <a:latin typeface="BNPP Sans Light" panose="02000503020000020004" pitchFamily="50" charset="0"/>
            </a:endParaRPr>
          </a:p>
          <a:p>
            <a:pPr marR="0" lvl="0" algn="just" defTabSz="1213121" rtl="0" eaLnBrk="1" fontAlgn="auto" latinLnBrk="0" hangingPunct="1">
              <a:lnSpc>
                <a:spcPct val="100000"/>
              </a:lnSpc>
              <a:spcBef>
                <a:spcPts val="0"/>
              </a:spcBef>
              <a:spcAft>
                <a:spcPts val="0"/>
              </a:spcAft>
              <a:buClrTx/>
              <a:buSzTx/>
              <a:tabLst/>
              <a:defRPr/>
            </a:pPr>
            <a:endParaRPr kumimoji="0" lang="fr-FR" sz="1200" b="1" i="1" u="none" strike="noStrike" kern="1200" cap="none" spc="0" normalizeH="0" baseline="0" noProof="0" dirty="0">
              <a:ln>
                <a:noFill/>
              </a:ln>
              <a:solidFill>
                <a:srgbClr val="00A479"/>
              </a:solidFill>
              <a:effectLst/>
              <a:uLnTx/>
              <a:uFillTx/>
              <a:latin typeface="BNPP Sans Light" panose="02000503020000020004" pitchFamily="50" charset="0"/>
              <a:sym typeface="Wingdings" panose="05000000000000000000" pitchFamily="2" charset="2"/>
            </a:endParaRPr>
          </a:p>
          <a:p>
            <a:pPr marR="0" lvl="0" algn="just" defTabSz="1213121" rtl="0" eaLnBrk="1" fontAlgn="auto" latinLnBrk="0" hangingPunct="1">
              <a:lnSpc>
                <a:spcPct val="100000"/>
              </a:lnSpc>
              <a:spcBef>
                <a:spcPts val="0"/>
              </a:spcBef>
              <a:spcAft>
                <a:spcPts val="0"/>
              </a:spcAft>
              <a:buClrTx/>
              <a:buSzTx/>
              <a:tabLst/>
              <a:defRPr/>
            </a:pPr>
            <a:r>
              <a:rPr kumimoji="0" lang="fr-FR" sz="1200" b="1" i="1" u="none" strike="noStrike" kern="1200" cap="none" spc="0" normalizeH="0" baseline="0" noProof="0" dirty="0">
                <a:ln>
                  <a:noFill/>
                </a:ln>
                <a:solidFill>
                  <a:srgbClr val="00A479"/>
                </a:solidFill>
                <a:effectLst/>
                <a:uLnTx/>
                <a:uFillTx/>
                <a:latin typeface="BNPP Sans Light" panose="02000503020000020004" pitchFamily="50" charset="0"/>
                <a:sym typeface="Wingdings" panose="05000000000000000000" pitchFamily="2" charset="2"/>
              </a:rPr>
              <a:t>Question: </a:t>
            </a:r>
            <a:r>
              <a:rPr kumimoji="0" lang="fr-FR" sz="1200" b="1" i="1" u="none" strike="noStrike" kern="1200" cap="none" spc="0" normalizeH="0" baseline="0" noProof="0" dirty="0">
                <a:ln>
                  <a:noFill/>
                </a:ln>
                <a:solidFill>
                  <a:srgbClr val="00A479"/>
                </a:solidFill>
                <a:effectLst/>
                <a:uLnTx/>
                <a:uFillTx/>
                <a:latin typeface="BNPP Sans Light" panose="02000503020000020004" pitchFamily="50" charset="0"/>
              </a:rPr>
              <a:t>Avez-vous des quotas à respecter? </a:t>
            </a:r>
          </a:p>
          <a:p>
            <a:pPr marL="170473" indent="-170473" algn="just">
              <a:buFont typeface="Wingdings" panose="05000000000000000000" pitchFamily="2" charset="2"/>
              <a:buChar char="q"/>
              <a:defRPr/>
            </a:pPr>
            <a:endParaRPr lang="fr-FR" sz="1200" dirty="0">
              <a:solidFill>
                <a:schemeClr val="bg2"/>
              </a:solidFill>
              <a:latin typeface="BNPP Sans Light" panose="02000503020000020004" pitchFamily="50" charset="0"/>
            </a:endParaRPr>
          </a:p>
          <a:p>
            <a:pPr marL="719138" indent="-179388" algn="just">
              <a:defRPr/>
            </a:pPr>
            <a:r>
              <a:rPr lang="fr-FR" sz="1200" b="1" dirty="0">
                <a:solidFill>
                  <a:schemeClr val="bg2"/>
                </a:solidFill>
                <a:latin typeface="BNPP Sans Light" panose="02000503020000020004" pitchFamily="50" charset="0"/>
                <a:sym typeface="Wingdings" panose="05000000000000000000" pitchFamily="2" charset="2"/>
              </a:rPr>
              <a:t> </a:t>
            </a:r>
            <a:r>
              <a:rPr lang="fr-FR" sz="1200" dirty="0">
                <a:solidFill>
                  <a:schemeClr val="bg2"/>
                </a:solidFill>
                <a:latin typeface="BNPP Sans Light" panose="02000503020000020004" pitchFamily="50" charset="0"/>
                <a:sym typeface="Wingdings" panose="05000000000000000000" pitchFamily="2" charset="2"/>
              </a:rPr>
              <a:t>Il n’y a pas un nombre minimum ou maximum d’associations à soutenir, mais un budget à respecter. Par conséquent, d’une année sur l’autre, le nombre d’associations soutenues évolue. </a:t>
            </a:r>
            <a:r>
              <a:rPr lang="fr-FR" sz="1200" dirty="0">
                <a:solidFill>
                  <a:schemeClr val="bg2"/>
                </a:solidFill>
                <a:latin typeface="BNPP Sans Light" panose="02000503020000020004" pitchFamily="50" charset="0"/>
              </a:rPr>
              <a:t>Sur les dernières années, nous avons soutenu en moyenne entre 110 et 150 associations par an.</a:t>
            </a:r>
          </a:p>
          <a:p>
            <a:pPr marL="719138" indent="-179388" algn="just">
              <a:defRPr/>
            </a:pPr>
            <a:endParaRPr lang="fr-FR" sz="1200" dirty="0">
              <a:solidFill>
                <a:schemeClr val="tx1">
                  <a:lumMod val="50000"/>
                  <a:lumOff val="50000"/>
                </a:schemeClr>
              </a:solidFill>
              <a:latin typeface="BNPP Sans Light" panose="02000503020000020004" pitchFamily="50" charset="0"/>
              <a:sym typeface="Wingdings" panose="05000000000000000000" pitchFamily="2" charset="2"/>
            </a:endParaRPr>
          </a:p>
        </p:txBody>
      </p:sp>
    </p:spTree>
    <p:extLst>
      <p:ext uri="{BB962C8B-B14F-4D97-AF65-F5344CB8AC3E}">
        <p14:creationId xmlns:p14="http://schemas.microsoft.com/office/powerpoint/2010/main" val="2718541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E7F0575-FCCA-073B-27BC-2C79367831D9}"/>
              </a:ext>
            </a:extLst>
          </p:cNvPr>
          <p:cNvSpPr txBox="1"/>
          <p:nvPr/>
        </p:nvSpPr>
        <p:spPr>
          <a:xfrm>
            <a:off x="816250" y="581474"/>
            <a:ext cx="11027932" cy="433965"/>
          </a:xfrm>
          <a:prstGeom prst="rect">
            <a:avLst/>
          </a:prstGeom>
          <a:noFill/>
        </p:spPr>
        <p:txBody>
          <a:bodyPr wrap="square">
            <a:spAutoFit/>
          </a:bodyPr>
          <a:lstStyle>
            <a:defPPr>
              <a:defRPr lang="fr-FR"/>
            </a:defPPr>
            <a:lvl1pPr defTabSz="1211878">
              <a:lnSpc>
                <a:spcPct val="90000"/>
              </a:lnSpc>
              <a:spcBef>
                <a:spcPts val="994"/>
              </a:spcBef>
              <a:buClr>
                <a:schemeClr val="accent4"/>
              </a:buClr>
              <a:buSzPct val="100000"/>
              <a:defRPr sz="1800" b="1">
                <a:solidFill>
                  <a:srgbClr val="00A479"/>
                </a:solidFill>
                <a:latin typeface="BNPP Sans Light" panose="02000503020000020004" pitchFamily="50" charset="0"/>
              </a:defRPr>
            </a:lvl1pPr>
          </a:lstStyle>
          <a:p>
            <a:r>
              <a:rPr lang="fr-FR" sz="2000" dirty="0">
                <a:sym typeface="Wingdings" panose="05000000000000000000" pitchFamily="2" charset="2"/>
              </a:rPr>
              <a:t>Pour toutes autres questions : </a:t>
            </a:r>
            <a:r>
              <a:rPr lang="fr-FR" sz="2400" dirty="0">
                <a:solidFill>
                  <a:schemeClr val="bg1"/>
                </a:solidFill>
                <a:highlight>
                  <a:srgbClr val="0F8F6D"/>
                </a:highlight>
                <a:sym typeface="Wingdings" panose="05000000000000000000" pitchFamily="2" charset="2"/>
              </a:rPr>
              <a:t>group.fondation.projetbanlieues@bnpparibas.com</a:t>
            </a:r>
          </a:p>
        </p:txBody>
      </p:sp>
      <p:sp>
        <p:nvSpPr>
          <p:cNvPr id="33" name="Rectangle 32"/>
          <p:cNvSpPr/>
          <p:nvPr/>
        </p:nvSpPr>
        <p:spPr>
          <a:xfrm>
            <a:off x="6277189" y="1412075"/>
            <a:ext cx="5413004" cy="3861842"/>
          </a:xfrm>
          <a:prstGeom prst="rect">
            <a:avLst/>
          </a:prstGeom>
          <a:solidFill>
            <a:schemeClr val="tx2">
              <a:alpha val="72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97" tIns="89858" rIns="91297" bIns="89858" numCol="1" spcCol="0" rtlCol="0" fromWordArt="0" anchor="ctr" anchorCtr="0" forceAA="0" compatLnSpc="1">
            <a:prstTxWarp prst="textNoShape">
              <a:avLst/>
            </a:prstTxWarp>
            <a:noAutofit/>
          </a:bodyPr>
          <a:lstStyle/>
          <a:p>
            <a:pPr marL="0" marR="0" lvl="0" indent="0" algn="ctr" defTabSz="1211463" rtl="0" eaLnBrk="1" fontAlgn="auto" latinLnBrk="0" hangingPunct="1">
              <a:lnSpc>
                <a:spcPct val="100000"/>
              </a:lnSpc>
              <a:spcBef>
                <a:spcPts val="0"/>
              </a:spcBef>
              <a:spcAft>
                <a:spcPts val="0"/>
              </a:spcAft>
              <a:buClrTx/>
              <a:buSzTx/>
              <a:buFontTx/>
              <a:buNone/>
              <a:tabLst/>
              <a:defRPr/>
            </a:pPr>
            <a:endParaRPr kumimoji="0" lang="fr-FR" sz="1500" b="0" i="0" u="none" strike="noStrike" kern="1200" cap="none" spc="0" normalizeH="0" baseline="0" noProof="0" dirty="0">
              <a:ln>
                <a:noFill/>
              </a:ln>
              <a:solidFill>
                <a:srgbClr val="000000"/>
              </a:solidFill>
              <a:effectLst/>
              <a:uLnTx/>
              <a:uFillTx/>
              <a:latin typeface="BNPP Sans Light"/>
              <a:ea typeface="+mn-ea"/>
              <a:cs typeface="+mn-cs"/>
            </a:endParaRPr>
          </a:p>
        </p:txBody>
      </p:sp>
      <p:sp>
        <p:nvSpPr>
          <p:cNvPr id="34" name="Rectangle 33"/>
          <p:cNvSpPr/>
          <p:nvPr/>
        </p:nvSpPr>
        <p:spPr>
          <a:xfrm>
            <a:off x="6663274" y="2801489"/>
            <a:ext cx="4582467" cy="523220"/>
          </a:xfrm>
          <a:prstGeom prst="rect">
            <a:avLst/>
          </a:prstGeom>
        </p:spPr>
        <p:txBody>
          <a:bodyPr wrap="square">
            <a:spAutoFit/>
          </a:bodyPr>
          <a:lstStyle/>
          <a:p>
            <a:pPr marL="0" marR="0" lvl="0" indent="0" algn="l" defTabSz="1213121"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FFFFFF"/>
              </a:solidFill>
              <a:effectLst/>
              <a:uLnTx/>
              <a:uFillTx/>
              <a:latin typeface="BNPPSansCondensed-Bold" panose="02000000000000000000" pitchFamily="2" charset="0"/>
              <a:ea typeface="+mn-ea"/>
              <a:cs typeface="+mn-cs"/>
            </a:endParaRPr>
          </a:p>
        </p:txBody>
      </p:sp>
      <p:sp>
        <p:nvSpPr>
          <p:cNvPr id="35" name="Rectangle 34"/>
          <p:cNvSpPr/>
          <p:nvPr/>
        </p:nvSpPr>
        <p:spPr>
          <a:xfrm>
            <a:off x="6663273" y="4432705"/>
            <a:ext cx="184731" cy="584775"/>
          </a:xfrm>
          <a:prstGeom prst="rect">
            <a:avLst/>
          </a:prstGeom>
        </p:spPr>
        <p:txBody>
          <a:bodyPr wrap="none">
            <a:spAutoFit/>
          </a:bodyPr>
          <a:lstStyle/>
          <a:p>
            <a:pPr marL="0" marR="0" lvl="0" indent="0" algn="l" defTabSz="1213121"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000000"/>
              </a:solidFill>
              <a:effectLst/>
              <a:uLnTx/>
              <a:uFillTx/>
              <a:latin typeface="BNPP Sans Light"/>
              <a:ea typeface="+mn-ea"/>
              <a:cs typeface="+mn-cs"/>
            </a:endParaRPr>
          </a:p>
        </p:txBody>
      </p:sp>
      <p:sp>
        <p:nvSpPr>
          <p:cNvPr id="36" name="TextBox 36"/>
          <p:cNvSpPr txBox="1"/>
          <p:nvPr/>
        </p:nvSpPr>
        <p:spPr>
          <a:xfrm>
            <a:off x="6431178" y="1622706"/>
            <a:ext cx="5413004" cy="430128"/>
          </a:xfrm>
          <a:prstGeom prst="rect">
            <a:avLst/>
          </a:prstGeom>
          <a:noFill/>
        </p:spPr>
        <p:txBody>
          <a:bodyPr wrap="square" lIns="0" tIns="60584" rIns="0" bIns="60584" rtlCol="0" anchor="ctr">
            <a:spAutoFit/>
          </a:bodyPr>
          <a:lstStyle/>
          <a:p>
            <a:pPr marL="0" marR="0" lvl="0" indent="0" algn="l" defTabSz="1254080" rtl="0" eaLnBrk="1" fontAlgn="auto" latinLnBrk="0" hangingPunct="1">
              <a:lnSpc>
                <a:spcPct val="100000"/>
              </a:lnSpc>
              <a:spcBef>
                <a:spcPct val="0"/>
              </a:spcBef>
              <a:spcAft>
                <a:spcPts val="0"/>
              </a:spcAft>
              <a:buClrTx/>
              <a:buSzTx/>
              <a:buFontTx/>
              <a:buNone/>
              <a:tabLst/>
              <a:defRPr/>
            </a:pPr>
            <a:r>
              <a:rPr lang="en-GB" sz="2000" b="1" dirty="0">
                <a:solidFill>
                  <a:schemeClr val="bg1"/>
                </a:solidFill>
                <a:latin typeface="BNPP Sans Light" panose="02000503020000020004" pitchFamily="50" charset="0"/>
              </a:rPr>
              <a:t>RETROUVEZ-NOUS SUR…</a:t>
            </a:r>
          </a:p>
        </p:txBody>
      </p:sp>
      <p:sp>
        <p:nvSpPr>
          <p:cNvPr id="37" name="Rectangle à coins arrondis 10"/>
          <p:cNvSpPr/>
          <p:nvPr/>
        </p:nvSpPr>
        <p:spPr>
          <a:xfrm>
            <a:off x="7069277" y="2289341"/>
            <a:ext cx="3921719" cy="1647282"/>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marL="0" marR="0" lvl="0" indent="0" algn="ctr" defTabSz="1213121"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BNPP Sans Light"/>
              <a:ea typeface="+mn-ea"/>
              <a:cs typeface="+mn-cs"/>
            </a:endParaRPr>
          </a:p>
        </p:txBody>
      </p:sp>
      <p:sp>
        <p:nvSpPr>
          <p:cNvPr id="38" name="Text Placeholder 30">
            <a:extLst>
              <a:ext uri="{FF2B5EF4-FFF2-40B4-BE49-F238E27FC236}">
                <a16:creationId xmlns:a16="http://schemas.microsoft.com/office/drawing/2014/main" id="{B16703F7-5717-4B1D-AF5B-26A8562838FC}"/>
              </a:ext>
            </a:extLst>
          </p:cNvPr>
          <p:cNvSpPr txBox="1">
            <a:spLocks/>
          </p:cNvSpPr>
          <p:nvPr/>
        </p:nvSpPr>
        <p:spPr>
          <a:xfrm>
            <a:off x="6973823" y="4007765"/>
            <a:ext cx="3502348" cy="52322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pt-BR" altLang="pt-PT" sz="8500" b="1" i="0" u="none" strike="noStrike" kern="1200" cap="none" spc="0" normalizeH="0" baseline="0" noProof="0" dirty="0">
                <a:ln>
                  <a:noFill/>
                </a:ln>
                <a:solidFill>
                  <a:srgbClr val="FFFFFF"/>
                </a:solidFill>
                <a:effectLst/>
                <a:uLnTx/>
                <a:uFillTx/>
                <a:latin typeface="BNPP Sans Condensed" panose="02000000000000000000" pitchFamily="2" charset="0"/>
                <a:ea typeface="Open Sans" panose="020B0606030504020204" pitchFamily="34" charset="0"/>
                <a:cs typeface="Open Sans" panose="020B0606030504020204" pitchFamily="34" charset="0"/>
              </a:rPr>
              <a:t>MERCI</a:t>
            </a:r>
          </a:p>
        </p:txBody>
      </p:sp>
      <p:sp>
        <p:nvSpPr>
          <p:cNvPr id="39" name="Rectangle 62"/>
          <p:cNvSpPr>
            <a:spLocks/>
          </p:cNvSpPr>
          <p:nvPr/>
        </p:nvSpPr>
        <p:spPr bwMode="auto">
          <a:xfrm>
            <a:off x="7329667" y="3526827"/>
            <a:ext cx="10884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marL="0" marR="0" lvl="0" indent="0" algn="l" defTabSz="182375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BNPP Sans Condensed" pitchFamily="50" charset="0"/>
                <a:ea typeface="ＭＳ Ｐゴシック" charset="0"/>
                <a:cs typeface="Roboto Light"/>
                <a:sym typeface="Source Sans Pro" charset="0"/>
              </a:rPr>
              <a:t>@fondationBNPP</a:t>
            </a:r>
          </a:p>
        </p:txBody>
      </p:sp>
      <p:sp>
        <p:nvSpPr>
          <p:cNvPr id="40" name="Freeform 20"/>
          <p:cNvSpPr>
            <a:spLocks/>
          </p:cNvSpPr>
          <p:nvPr/>
        </p:nvSpPr>
        <p:spPr bwMode="auto">
          <a:xfrm>
            <a:off x="7240284" y="2948166"/>
            <a:ext cx="516681" cy="456640"/>
          </a:xfrm>
          <a:custGeom>
            <a:avLst/>
            <a:gdLst>
              <a:gd name="T0" fmla="*/ 1421663 w 280"/>
              <a:gd name="T1" fmla="*/ 137144 h 228"/>
              <a:gd name="T2" fmla="*/ 1254110 w 280"/>
              <a:gd name="T3" fmla="*/ 182859 h 228"/>
              <a:gd name="T4" fmla="*/ 1381044 w 280"/>
              <a:gd name="T5" fmla="*/ 25397 h 228"/>
              <a:gd name="T6" fmla="*/ 1198259 w 280"/>
              <a:gd name="T7" fmla="*/ 96509 h 228"/>
              <a:gd name="T8" fmla="*/ 985009 w 280"/>
              <a:gd name="T9" fmla="*/ 0 h 228"/>
              <a:gd name="T10" fmla="*/ 690522 w 280"/>
              <a:gd name="T11" fmla="*/ 294606 h 228"/>
              <a:gd name="T12" fmla="*/ 700677 w 280"/>
              <a:gd name="T13" fmla="*/ 360639 h 228"/>
              <a:gd name="T14" fmla="*/ 96470 w 280"/>
              <a:gd name="T15" fmla="*/ 55874 h 228"/>
              <a:gd name="T16" fmla="*/ 60928 w 280"/>
              <a:gd name="T17" fmla="*/ 203177 h 228"/>
              <a:gd name="T18" fmla="*/ 187863 w 280"/>
              <a:gd name="T19" fmla="*/ 446989 h 228"/>
              <a:gd name="T20" fmla="*/ 55851 w 280"/>
              <a:gd name="T21" fmla="*/ 406353 h 228"/>
              <a:gd name="T22" fmla="*/ 55851 w 280"/>
              <a:gd name="T23" fmla="*/ 411433 h 228"/>
              <a:gd name="T24" fmla="*/ 289410 w 280"/>
              <a:gd name="T25" fmla="*/ 700960 h 228"/>
              <a:gd name="T26" fmla="*/ 213249 w 280"/>
              <a:gd name="T27" fmla="*/ 711118 h 228"/>
              <a:gd name="T28" fmla="*/ 157398 w 280"/>
              <a:gd name="T29" fmla="*/ 706039 h 228"/>
              <a:gd name="T30" fmla="*/ 431576 w 280"/>
              <a:gd name="T31" fmla="*/ 904136 h 228"/>
              <a:gd name="T32" fmla="*/ 71083 w 280"/>
              <a:gd name="T33" fmla="*/ 1031122 h 228"/>
              <a:gd name="T34" fmla="*/ 0 w 280"/>
              <a:gd name="T35" fmla="*/ 1026042 h 228"/>
              <a:gd name="T36" fmla="*/ 446808 w 280"/>
              <a:gd name="T37" fmla="*/ 1158107 h 228"/>
              <a:gd name="T38" fmla="*/ 1274419 w 280"/>
              <a:gd name="T39" fmla="*/ 330162 h 228"/>
              <a:gd name="T40" fmla="*/ 1274419 w 280"/>
              <a:gd name="T41" fmla="*/ 289527 h 228"/>
              <a:gd name="T42" fmla="*/ 1421663 w 280"/>
              <a:gd name="T43" fmla="*/ 137144 h 2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rgbClr val="00AB8E"/>
          </a:solidFill>
          <a:ln>
            <a:noFill/>
          </a:ln>
          <a:extLst>
            <a:ext uri="{91240B29-F687-4F45-9708-019B960494DF}">
              <a14:hiddenLine xmlns:a14="http://schemas.microsoft.com/office/drawing/2010/main" w="9525">
                <a:solidFill>
                  <a:srgbClr val="000000"/>
                </a:solidFill>
                <a:round/>
                <a:headEnd/>
                <a:tailEnd/>
              </a14:hiddenLine>
            </a:ext>
          </a:extLst>
        </p:spPr>
        <p:txBody>
          <a:bodyPr lIns="45622" tIns="22812" rIns="45622" bIns="22812"/>
          <a:lstStyle/>
          <a:p>
            <a:pPr marL="0" marR="0" lvl="0" indent="0" algn="l" defTabSz="542573" rtl="0" eaLnBrk="1" fontAlgn="base" latinLnBrk="0" hangingPunct="1">
              <a:lnSpc>
                <a:spcPct val="100000"/>
              </a:lnSpc>
              <a:spcBef>
                <a:spcPct val="0"/>
              </a:spcBef>
              <a:spcAft>
                <a:spcPct val="0"/>
              </a:spcAft>
              <a:buClrTx/>
              <a:buSzTx/>
              <a:buFontTx/>
              <a:buNone/>
              <a:tabLst/>
              <a:defRPr/>
            </a:pPr>
            <a:endParaRPr kumimoji="0" lang="en-GB" sz="2300" b="0" i="0" u="none" strike="noStrike" kern="0" cap="none" spc="0" normalizeH="0" baseline="0" noProof="0" dirty="0">
              <a:ln>
                <a:noFill/>
              </a:ln>
              <a:solidFill>
                <a:prstClr val="black"/>
              </a:solidFill>
              <a:effectLst/>
              <a:uLnTx/>
              <a:uFillTx/>
              <a:latin typeface="Calibri"/>
              <a:ea typeface="MS PGothic" pitchFamily="34" charset="-128"/>
              <a:cs typeface="+mn-cs"/>
            </a:endParaRPr>
          </a:p>
        </p:txBody>
      </p:sp>
      <p:sp>
        <p:nvSpPr>
          <p:cNvPr id="41" name="Freeform 22"/>
          <p:cNvSpPr>
            <a:spLocks noEditPoints="1"/>
          </p:cNvSpPr>
          <p:nvPr/>
        </p:nvSpPr>
        <p:spPr bwMode="auto">
          <a:xfrm>
            <a:off x="7924452" y="2914471"/>
            <a:ext cx="493654" cy="501337"/>
          </a:xfrm>
          <a:custGeom>
            <a:avLst/>
            <a:gdLst>
              <a:gd name="T0" fmla="*/ 1101028 w 204"/>
              <a:gd name="T1" fmla="*/ 0 h 204"/>
              <a:gd name="T2" fmla="*/ 261830 w 204"/>
              <a:gd name="T3" fmla="*/ 0 h 204"/>
              <a:gd name="T4" fmla="*/ 0 w 204"/>
              <a:gd name="T5" fmla="*/ 261344 h 204"/>
              <a:gd name="T6" fmla="*/ 0 w 204"/>
              <a:gd name="T7" fmla="*/ 542791 h 204"/>
              <a:gd name="T8" fmla="*/ 0 w 204"/>
              <a:gd name="T9" fmla="*/ 1098985 h 204"/>
              <a:gd name="T10" fmla="*/ 261830 w 204"/>
              <a:gd name="T11" fmla="*/ 1367030 h 204"/>
              <a:gd name="T12" fmla="*/ 1101028 w 204"/>
              <a:gd name="T13" fmla="*/ 1367030 h 204"/>
              <a:gd name="T14" fmla="*/ 1369571 w 204"/>
              <a:gd name="T15" fmla="*/ 1098985 h 204"/>
              <a:gd name="T16" fmla="*/ 1369571 w 204"/>
              <a:gd name="T17" fmla="*/ 542791 h 204"/>
              <a:gd name="T18" fmla="*/ 1369571 w 204"/>
              <a:gd name="T19" fmla="*/ 261344 h 204"/>
              <a:gd name="T20" fmla="*/ 1101028 w 204"/>
              <a:gd name="T21" fmla="*/ 0 h 204"/>
              <a:gd name="T22" fmla="*/ 1181591 w 204"/>
              <a:gd name="T23" fmla="*/ 154126 h 204"/>
              <a:gd name="T24" fmla="*/ 1208445 w 204"/>
              <a:gd name="T25" fmla="*/ 154126 h 204"/>
              <a:gd name="T26" fmla="*/ 1208445 w 204"/>
              <a:gd name="T27" fmla="*/ 187632 h 204"/>
              <a:gd name="T28" fmla="*/ 1208445 w 204"/>
              <a:gd name="T29" fmla="*/ 388665 h 204"/>
              <a:gd name="T30" fmla="*/ 980183 w 204"/>
              <a:gd name="T31" fmla="*/ 388665 h 204"/>
              <a:gd name="T32" fmla="*/ 980183 w 204"/>
              <a:gd name="T33" fmla="*/ 160827 h 204"/>
              <a:gd name="T34" fmla="*/ 1181591 w 204"/>
              <a:gd name="T35" fmla="*/ 154126 h 204"/>
              <a:gd name="T36" fmla="*/ 490092 w 204"/>
              <a:gd name="T37" fmla="*/ 542791 h 204"/>
              <a:gd name="T38" fmla="*/ 684786 w 204"/>
              <a:gd name="T39" fmla="*/ 442274 h 204"/>
              <a:gd name="T40" fmla="*/ 879479 w 204"/>
              <a:gd name="T41" fmla="*/ 542791 h 204"/>
              <a:gd name="T42" fmla="*/ 926475 w 204"/>
              <a:gd name="T43" fmla="*/ 683515 h 204"/>
              <a:gd name="T44" fmla="*/ 684786 w 204"/>
              <a:gd name="T45" fmla="*/ 924756 h 204"/>
              <a:gd name="T46" fmla="*/ 443097 w 204"/>
              <a:gd name="T47" fmla="*/ 683515 h 204"/>
              <a:gd name="T48" fmla="*/ 490092 w 204"/>
              <a:gd name="T49" fmla="*/ 542791 h 204"/>
              <a:gd name="T50" fmla="*/ 1235299 w 204"/>
              <a:gd name="T51" fmla="*/ 1098985 h 204"/>
              <a:gd name="T52" fmla="*/ 1101028 w 204"/>
              <a:gd name="T53" fmla="*/ 1233007 h 204"/>
              <a:gd name="T54" fmla="*/ 261830 w 204"/>
              <a:gd name="T55" fmla="*/ 1233007 h 204"/>
              <a:gd name="T56" fmla="*/ 134272 w 204"/>
              <a:gd name="T57" fmla="*/ 1098985 h 204"/>
              <a:gd name="T58" fmla="*/ 134272 w 204"/>
              <a:gd name="T59" fmla="*/ 542791 h 204"/>
              <a:gd name="T60" fmla="*/ 335679 w 204"/>
              <a:gd name="T61" fmla="*/ 542791 h 204"/>
              <a:gd name="T62" fmla="*/ 308825 w 204"/>
              <a:gd name="T63" fmla="*/ 683515 h 204"/>
              <a:gd name="T64" fmla="*/ 684786 w 204"/>
              <a:gd name="T65" fmla="*/ 1058778 h 204"/>
              <a:gd name="T66" fmla="*/ 1054033 w 204"/>
              <a:gd name="T67" fmla="*/ 683515 h 204"/>
              <a:gd name="T68" fmla="*/ 1027178 w 204"/>
              <a:gd name="T69" fmla="*/ 542791 h 204"/>
              <a:gd name="T70" fmla="*/ 1235299 w 204"/>
              <a:gd name="T71" fmla="*/ 542791 h 204"/>
              <a:gd name="T72" fmla="*/ 1235299 w 204"/>
              <a:gd name="T73" fmla="*/ 1098985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00685E"/>
          </a:solidFill>
          <a:ln>
            <a:noFill/>
          </a:ln>
          <a:extLst>
            <a:ext uri="{91240B29-F687-4F45-9708-019B960494DF}">
              <a14:hiddenLine xmlns:a14="http://schemas.microsoft.com/office/drawing/2010/main" w="9525">
                <a:solidFill>
                  <a:srgbClr val="000000"/>
                </a:solidFill>
                <a:round/>
                <a:headEnd/>
                <a:tailEnd/>
              </a14:hiddenLine>
            </a:ext>
          </a:extLst>
        </p:spPr>
        <p:txBody>
          <a:bodyPr lIns="45622" tIns="22812" rIns="45622" bIns="22812"/>
          <a:lstStyle/>
          <a:p>
            <a:pPr marL="0" marR="0" lvl="0" indent="0" algn="l" defTabSz="542573" rtl="0" eaLnBrk="1" fontAlgn="base" latinLnBrk="0" hangingPunct="1">
              <a:lnSpc>
                <a:spcPct val="100000"/>
              </a:lnSpc>
              <a:spcBef>
                <a:spcPct val="0"/>
              </a:spcBef>
              <a:spcAft>
                <a:spcPct val="0"/>
              </a:spcAft>
              <a:buClrTx/>
              <a:buSzTx/>
              <a:buFontTx/>
              <a:buNone/>
              <a:tabLst/>
              <a:defRPr/>
            </a:pPr>
            <a:endParaRPr kumimoji="0" lang="en-GB" sz="2300" b="0" i="0" u="none" strike="noStrike" kern="0" cap="none" spc="0" normalizeH="0" baseline="0" noProof="0" dirty="0">
              <a:ln>
                <a:noFill/>
              </a:ln>
              <a:solidFill>
                <a:prstClr val="black"/>
              </a:solidFill>
              <a:effectLst/>
              <a:uLnTx/>
              <a:uFillTx/>
              <a:latin typeface="Calibri"/>
              <a:ea typeface="MS PGothic" pitchFamily="34" charset="-128"/>
              <a:cs typeface="+mn-cs"/>
            </a:endParaRPr>
          </a:p>
        </p:txBody>
      </p:sp>
      <p:sp>
        <p:nvSpPr>
          <p:cNvPr id="42" name="Freeform 238"/>
          <p:cNvSpPr>
            <a:spLocks noChangeArrowheads="1"/>
          </p:cNvSpPr>
          <p:nvPr/>
        </p:nvSpPr>
        <p:spPr bwMode="auto">
          <a:xfrm>
            <a:off x="9159693" y="2914471"/>
            <a:ext cx="248675" cy="501337"/>
          </a:xfrm>
          <a:custGeom>
            <a:avLst/>
            <a:gdLst>
              <a:gd name="T0" fmla="*/ 502 w 503"/>
              <a:gd name="T1" fmla="*/ 351 h 980"/>
              <a:gd name="T2" fmla="*/ 318 w 503"/>
              <a:gd name="T3" fmla="*/ 351 h 980"/>
              <a:gd name="T4" fmla="*/ 318 w 503"/>
              <a:gd name="T5" fmla="*/ 260 h 980"/>
              <a:gd name="T6" fmla="*/ 368 w 503"/>
              <a:gd name="T7" fmla="*/ 176 h 980"/>
              <a:gd name="T8" fmla="*/ 485 w 503"/>
              <a:gd name="T9" fmla="*/ 176 h 980"/>
              <a:gd name="T10" fmla="*/ 485 w 503"/>
              <a:gd name="T11" fmla="*/ 0 h 980"/>
              <a:gd name="T12" fmla="*/ 284 w 503"/>
              <a:gd name="T13" fmla="*/ 0 h 980"/>
              <a:gd name="T14" fmla="*/ 117 w 503"/>
              <a:gd name="T15" fmla="*/ 168 h 980"/>
              <a:gd name="T16" fmla="*/ 117 w 503"/>
              <a:gd name="T17" fmla="*/ 351 h 980"/>
              <a:gd name="T18" fmla="*/ 0 w 503"/>
              <a:gd name="T19" fmla="*/ 351 h 980"/>
              <a:gd name="T20" fmla="*/ 0 w 503"/>
              <a:gd name="T21" fmla="*/ 494 h 980"/>
              <a:gd name="T22" fmla="*/ 117 w 503"/>
              <a:gd name="T23" fmla="*/ 494 h 980"/>
              <a:gd name="T24" fmla="*/ 117 w 503"/>
              <a:gd name="T25" fmla="*/ 979 h 980"/>
              <a:gd name="T26" fmla="*/ 318 w 503"/>
              <a:gd name="T27" fmla="*/ 979 h 980"/>
              <a:gd name="T28" fmla="*/ 318 w 503"/>
              <a:gd name="T29" fmla="*/ 494 h 980"/>
              <a:gd name="T30" fmla="*/ 451 w 503"/>
              <a:gd name="T31" fmla="*/ 494 h 980"/>
              <a:gd name="T32" fmla="*/ 502 w 503"/>
              <a:gd name="T33" fmla="*/ 351 h 980"/>
              <a:gd name="T34" fmla="*/ 502 w 503"/>
              <a:gd name="T35" fmla="*/ 351 h 980"/>
              <a:gd name="T36" fmla="*/ 502 w 503"/>
              <a:gd name="T37" fmla="*/ 351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3" h="980">
                <a:moveTo>
                  <a:pt x="502" y="351"/>
                </a:moveTo>
                <a:cubicBezTo>
                  <a:pt x="318" y="351"/>
                  <a:pt x="318" y="351"/>
                  <a:pt x="318" y="351"/>
                </a:cubicBezTo>
                <a:cubicBezTo>
                  <a:pt x="318" y="260"/>
                  <a:pt x="318" y="260"/>
                  <a:pt x="318" y="260"/>
                </a:cubicBezTo>
                <a:cubicBezTo>
                  <a:pt x="318" y="260"/>
                  <a:pt x="309" y="176"/>
                  <a:pt x="368" y="176"/>
                </a:cubicBezTo>
                <a:cubicBezTo>
                  <a:pt x="485" y="176"/>
                  <a:pt x="485" y="176"/>
                  <a:pt x="485" y="176"/>
                </a:cubicBezTo>
                <a:cubicBezTo>
                  <a:pt x="485" y="0"/>
                  <a:pt x="485" y="0"/>
                  <a:pt x="485" y="0"/>
                </a:cubicBezTo>
                <a:cubicBezTo>
                  <a:pt x="284" y="0"/>
                  <a:pt x="284" y="0"/>
                  <a:pt x="284" y="0"/>
                </a:cubicBezTo>
                <a:cubicBezTo>
                  <a:pt x="284" y="0"/>
                  <a:pt x="117" y="0"/>
                  <a:pt x="117" y="168"/>
                </a:cubicBezTo>
                <a:cubicBezTo>
                  <a:pt x="117" y="209"/>
                  <a:pt x="117" y="268"/>
                  <a:pt x="117" y="351"/>
                </a:cubicBezTo>
                <a:cubicBezTo>
                  <a:pt x="0" y="351"/>
                  <a:pt x="0" y="351"/>
                  <a:pt x="0" y="351"/>
                </a:cubicBezTo>
                <a:cubicBezTo>
                  <a:pt x="0" y="494"/>
                  <a:pt x="0" y="494"/>
                  <a:pt x="0" y="494"/>
                </a:cubicBezTo>
                <a:cubicBezTo>
                  <a:pt x="117" y="494"/>
                  <a:pt x="117" y="494"/>
                  <a:pt x="117" y="494"/>
                </a:cubicBezTo>
                <a:cubicBezTo>
                  <a:pt x="117" y="719"/>
                  <a:pt x="117" y="979"/>
                  <a:pt x="117" y="979"/>
                </a:cubicBezTo>
                <a:cubicBezTo>
                  <a:pt x="318" y="979"/>
                  <a:pt x="318" y="979"/>
                  <a:pt x="318" y="979"/>
                </a:cubicBezTo>
                <a:cubicBezTo>
                  <a:pt x="318" y="494"/>
                  <a:pt x="318" y="494"/>
                  <a:pt x="318" y="494"/>
                </a:cubicBezTo>
                <a:cubicBezTo>
                  <a:pt x="451" y="494"/>
                  <a:pt x="451" y="494"/>
                  <a:pt x="451" y="494"/>
                </a:cubicBezTo>
                <a:lnTo>
                  <a:pt x="502" y="351"/>
                </a:lnTo>
                <a:close/>
                <a:moveTo>
                  <a:pt x="502" y="351"/>
                </a:moveTo>
                <a:lnTo>
                  <a:pt x="502" y="351"/>
                </a:lnTo>
                <a:close/>
              </a:path>
            </a:pathLst>
          </a:custGeom>
          <a:solidFill>
            <a:srgbClr val="A3C439"/>
          </a:solidFill>
          <a:ln>
            <a:noFill/>
          </a:ln>
          <a:effectLst/>
        </p:spPr>
        <p:txBody>
          <a:bodyPr wrap="none" lIns="60829" tIns="30413" rIns="60829" bIns="30413" anchor="ctr"/>
          <a:lstStyle/>
          <a:p>
            <a:pPr marL="0" marR="0" lvl="0" indent="0" algn="l" defTabSz="542577" rtl="0" eaLnBrk="1" fontAlgn="auto" latinLnBrk="0" hangingPunct="1">
              <a:lnSpc>
                <a:spcPct val="100000"/>
              </a:lnSpc>
              <a:spcBef>
                <a:spcPts val="0"/>
              </a:spcBef>
              <a:spcAft>
                <a:spcPts val="0"/>
              </a:spcAft>
              <a:buClrTx/>
              <a:buSzTx/>
              <a:buFontTx/>
              <a:buNone/>
              <a:tabLst/>
              <a:defRPr/>
            </a:pPr>
            <a:endParaRPr kumimoji="0" lang="en-US" sz="2300" b="0" i="0" u="none" strike="noStrike" kern="0" cap="none" spc="0" normalizeH="0" baseline="0" noProof="0" dirty="0">
              <a:ln>
                <a:noFill/>
              </a:ln>
              <a:solidFill>
                <a:prstClr val="black"/>
              </a:solidFill>
              <a:effectLst/>
              <a:uLnTx/>
              <a:uFillTx/>
              <a:latin typeface="Calibri"/>
              <a:ea typeface="SimSun" charset="0"/>
              <a:cs typeface="+mn-cs"/>
            </a:endParaRPr>
          </a:p>
        </p:txBody>
      </p:sp>
      <p:sp>
        <p:nvSpPr>
          <p:cNvPr id="43" name="Freeform 11"/>
          <p:cNvSpPr>
            <a:spLocks/>
          </p:cNvSpPr>
          <p:nvPr/>
        </p:nvSpPr>
        <p:spPr bwMode="auto">
          <a:xfrm>
            <a:off x="10387305" y="3174650"/>
            <a:ext cx="57989" cy="108142"/>
          </a:xfrm>
          <a:custGeom>
            <a:avLst/>
            <a:gdLst>
              <a:gd name="T0" fmla="*/ 0 w 61"/>
              <a:gd name="T1" fmla="*/ 18 h 121"/>
              <a:gd name="T2" fmla="*/ 22 w 61"/>
              <a:gd name="T3" fmla="*/ 18 h 121"/>
              <a:gd name="T4" fmla="*/ 22 w 61"/>
              <a:gd name="T5" fmla="*/ 121 h 121"/>
              <a:gd name="T6" fmla="*/ 40 w 61"/>
              <a:gd name="T7" fmla="*/ 121 h 121"/>
              <a:gd name="T8" fmla="*/ 40 w 61"/>
              <a:gd name="T9" fmla="*/ 18 h 121"/>
              <a:gd name="T10" fmla="*/ 61 w 61"/>
              <a:gd name="T11" fmla="*/ 18 h 121"/>
              <a:gd name="T12" fmla="*/ 61 w 61"/>
              <a:gd name="T13" fmla="*/ 0 h 121"/>
              <a:gd name="T14" fmla="*/ 0 w 61"/>
              <a:gd name="T15" fmla="*/ 0 h 121"/>
              <a:gd name="T16" fmla="*/ 0 w 61"/>
              <a:gd name="T17" fmla="*/ 1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21">
                <a:moveTo>
                  <a:pt x="0" y="18"/>
                </a:moveTo>
                <a:lnTo>
                  <a:pt x="22" y="18"/>
                </a:lnTo>
                <a:lnTo>
                  <a:pt x="22" y="121"/>
                </a:lnTo>
                <a:lnTo>
                  <a:pt x="40" y="121"/>
                </a:lnTo>
                <a:lnTo>
                  <a:pt x="40" y="18"/>
                </a:lnTo>
                <a:lnTo>
                  <a:pt x="61" y="18"/>
                </a:lnTo>
                <a:lnTo>
                  <a:pt x="61" y="0"/>
                </a:lnTo>
                <a:lnTo>
                  <a:pt x="0" y="0"/>
                </a:lnTo>
                <a:lnTo>
                  <a:pt x="0" y="18"/>
                </a:lnTo>
                <a:close/>
              </a:path>
            </a:pathLst>
          </a:custGeom>
          <a:solidFill>
            <a:srgbClr val="52CD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542577" rtl="0" eaLnBrk="1" fontAlgn="auto" latinLnBrk="0" hangingPunct="1">
              <a:lnSpc>
                <a:spcPct val="100000"/>
              </a:lnSpc>
              <a:spcBef>
                <a:spcPts val="0"/>
              </a:spcBef>
              <a:spcAft>
                <a:spcPts val="0"/>
              </a:spcAft>
              <a:buClrTx/>
              <a:buSzTx/>
              <a:buFontTx/>
              <a:buNone/>
              <a:tabLst/>
              <a:defRPr/>
            </a:pPr>
            <a:endParaRPr kumimoji="0" lang="id-ID" sz="2300" b="0" i="0" u="none" strike="noStrike" kern="0" cap="none" spc="0" normalizeH="0" baseline="0" noProof="0">
              <a:ln>
                <a:noFill/>
              </a:ln>
              <a:solidFill>
                <a:prstClr val="black"/>
              </a:solidFill>
              <a:effectLst/>
              <a:uLnTx/>
              <a:uFillTx/>
              <a:latin typeface="Calibri"/>
              <a:ea typeface="MS PGothic" pitchFamily="34" charset="-128"/>
              <a:cs typeface="+mn-cs"/>
            </a:endParaRPr>
          </a:p>
        </p:txBody>
      </p:sp>
      <p:sp>
        <p:nvSpPr>
          <p:cNvPr id="44" name="Freeform 12"/>
          <p:cNvSpPr>
            <a:spLocks/>
          </p:cNvSpPr>
          <p:nvPr/>
        </p:nvSpPr>
        <p:spPr bwMode="auto">
          <a:xfrm>
            <a:off x="10498529" y="3051314"/>
            <a:ext cx="15210" cy="61668"/>
          </a:xfrm>
          <a:custGeom>
            <a:avLst/>
            <a:gdLst>
              <a:gd name="T0" fmla="*/ 3 w 6"/>
              <a:gd name="T1" fmla="*/ 26 h 26"/>
              <a:gd name="T2" fmla="*/ 5 w 6"/>
              <a:gd name="T3" fmla="*/ 25 h 26"/>
              <a:gd name="T4" fmla="*/ 6 w 6"/>
              <a:gd name="T5" fmla="*/ 23 h 26"/>
              <a:gd name="T6" fmla="*/ 6 w 6"/>
              <a:gd name="T7" fmla="*/ 3 h 26"/>
              <a:gd name="T8" fmla="*/ 5 w 6"/>
              <a:gd name="T9" fmla="*/ 1 h 26"/>
              <a:gd name="T10" fmla="*/ 3 w 6"/>
              <a:gd name="T11" fmla="*/ 0 h 26"/>
              <a:gd name="T12" fmla="*/ 0 w 6"/>
              <a:gd name="T13" fmla="*/ 1 h 26"/>
              <a:gd name="T14" fmla="*/ 0 w 6"/>
              <a:gd name="T15" fmla="*/ 3 h 26"/>
              <a:gd name="T16" fmla="*/ 0 w 6"/>
              <a:gd name="T17" fmla="*/ 23 h 26"/>
              <a:gd name="T18" fmla="*/ 0 w 6"/>
              <a:gd name="T19" fmla="*/ 25 h 26"/>
              <a:gd name="T20" fmla="*/ 3 w 6"/>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6">
                <a:moveTo>
                  <a:pt x="3" y="26"/>
                </a:moveTo>
                <a:cubicBezTo>
                  <a:pt x="4" y="26"/>
                  <a:pt x="5" y="26"/>
                  <a:pt x="5" y="25"/>
                </a:cubicBezTo>
                <a:cubicBezTo>
                  <a:pt x="6" y="25"/>
                  <a:pt x="6" y="24"/>
                  <a:pt x="6" y="23"/>
                </a:cubicBezTo>
                <a:cubicBezTo>
                  <a:pt x="6" y="3"/>
                  <a:pt x="6" y="3"/>
                  <a:pt x="6" y="3"/>
                </a:cubicBezTo>
                <a:cubicBezTo>
                  <a:pt x="6" y="2"/>
                  <a:pt x="6" y="1"/>
                  <a:pt x="5" y="1"/>
                </a:cubicBezTo>
                <a:cubicBezTo>
                  <a:pt x="5" y="0"/>
                  <a:pt x="4" y="0"/>
                  <a:pt x="3" y="0"/>
                </a:cubicBezTo>
                <a:cubicBezTo>
                  <a:pt x="2" y="0"/>
                  <a:pt x="1" y="0"/>
                  <a:pt x="0" y="1"/>
                </a:cubicBezTo>
                <a:cubicBezTo>
                  <a:pt x="0" y="1"/>
                  <a:pt x="0" y="2"/>
                  <a:pt x="0" y="3"/>
                </a:cubicBezTo>
                <a:cubicBezTo>
                  <a:pt x="0" y="23"/>
                  <a:pt x="0" y="23"/>
                  <a:pt x="0" y="23"/>
                </a:cubicBezTo>
                <a:cubicBezTo>
                  <a:pt x="0" y="24"/>
                  <a:pt x="0" y="25"/>
                  <a:pt x="0" y="25"/>
                </a:cubicBezTo>
                <a:cubicBezTo>
                  <a:pt x="1" y="26"/>
                  <a:pt x="2" y="26"/>
                  <a:pt x="3" y="26"/>
                </a:cubicBezTo>
                <a:close/>
              </a:path>
            </a:pathLst>
          </a:custGeom>
          <a:solidFill>
            <a:srgbClr val="52CD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542577" rtl="0" eaLnBrk="1" fontAlgn="auto" latinLnBrk="0" hangingPunct="1">
              <a:lnSpc>
                <a:spcPct val="100000"/>
              </a:lnSpc>
              <a:spcBef>
                <a:spcPts val="0"/>
              </a:spcBef>
              <a:spcAft>
                <a:spcPts val="0"/>
              </a:spcAft>
              <a:buClrTx/>
              <a:buSzTx/>
              <a:buFontTx/>
              <a:buNone/>
              <a:tabLst/>
              <a:defRPr/>
            </a:pPr>
            <a:endParaRPr kumimoji="0" lang="id-ID" sz="2300" b="0" i="0" u="none" strike="noStrike" kern="0" cap="none" spc="0" normalizeH="0" baseline="0" noProof="0">
              <a:ln>
                <a:noFill/>
              </a:ln>
              <a:solidFill>
                <a:prstClr val="black"/>
              </a:solidFill>
              <a:effectLst/>
              <a:uLnTx/>
              <a:uFillTx/>
              <a:latin typeface="Calibri"/>
              <a:ea typeface="MS PGothic" pitchFamily="34" charset="-128"/>
              <a:cs typeface="+mn-cs"/>
            </a:endParaRPr>
          </a:p>
        </p:txBody>
      </p:sp>
      <p:sp>
        <p:nvSpPr>
          <p:cNvPr id="45" name="Freeform 13"/>
          <p:cNvSpPr>
            <a:spLocks noEditPoints="1"/>
          </p:cNvSpPr>
          <p:nvPr/>
        </p:nvSpPr>
        <p:spPr bwMode="auto">
          <a:xfrm>
            <a:off x="10515640" y="3174650"/>
            <a:ext cx="47532" cy="108142"/>
          </a:xfrm>
          <a:custGeom>
            <a:avLst/>
            <a:gdLst>
              <a:gd name="T0" fmla="*/ 13 w 19"/>
              <a:gd name="T1" fmla="*/ 12 h 46"/>
              <a:gd name="T2" fmla="*/ 9 w 19"/>
              <a:gd name="T3" fmla="*/ 12 h 46"/>
              <a:gd name="T4" fmla="*/ 6 w 19"/>
              <a:gd name="T5" fmla="*/ 15 h 46"/>
              <a:gd name="T6" fmla="*/ 6 w 19"/>
              <a:gd name="T7" fmla="*/ 0 h 46"/>
              <a:gd name="T8" fmla="*/ 0 w 19"/>
              <a:gd name="T9" fmla="*/ 0 h 46"/>
              <a:gd name="T10" fmla="*/ 0 w 19"/>
              <a:gd name="T11" fmla="*/ 46 h 46"/>
              <a:gd name="T12" fmla="*/ 6 w 19"/>
              <a:gd name="T13" fmla="*/ 46 h 46"/>
              <a:gd name="T14" fmla="*/ 6 w 19"/>
              <a:gd name="T15" fmla="*/ 43 h 46"/>
              <a:gd name="T16" fmla="*/ 9 w 19"/>
              <a:gd name="T17" fmla="*/ 45 h 46"/>
              <a:gd name="T18" fmla="*/ 13 w 19"/>
              <a:gd name="T19" fmla="*/ 46 h 46"/>
              <a:gd name="T20" fmla="*/ 18 w 19"/>
              <a:gd name="T21" fmla="*/ 44 h 46"/>
              <a:gd name="T22" fmla="*/ 19 w 19"/>
              <a:gd name="T23" fmla="*/ 39 h 46"/>
              <a:gd name="T24" fmla="*/ 19 w 19"/>
              <a:gd name="T25" fmla="*/ 20 h 46"/>
              <a:gd name="T26" fmla="*/ 17 w 19"/>
              <a:gd name="T27" fmla="*/ 14 h 46"/>
              <a:gd name="T28" fmla="*/ 13 w 19"/>
              <a:gd name="T29" fmla="*/ 12 h 46"/>
              <a:gd name="T30" fmla="*/ 12 w 19"/>
              <a:gd name="T31" fmla="*/ 38 h 46"/>
              <a:gd name="T32" fmla="*/ 12 w 19"/>
              <a:gd name="T33" fmla="*/ 40 h 46"/>
              <a:gd name="T34" fmla="*/ 10 w 19"/>
              <a:gd name="T35" fmla="*/ 41 h 46"/>
              <a:gd name="T36" fmla="*/ 8 w 19"/>
              <a:gd name="T37" fmla="*/ 41 h 46"/>
              <a:gd name="T38" fmla="*/ 6 w 19"/>
              <a:gd name="T39" fmla="*/ 39 h 46"/>
              <a:gd name="T40" fmla="*/ 6 w 19"/>
              <a:gd name="T41" fmla="*/ 18 h 46"/>
              <a:gd name="T42" fmla="*/ 8 w 19"/>
              <a:gd name="T43" fmla="*/ 17 h 46"/>
              <a:gd name="T44" fmla="*/ 9 w 19"/>
              <a:gd name="T45" fmla="*/ 17 h 46"/>
              <a:gd name="T46" fmla="*/ 11 w 19"/>
              <a:gd name="T47" fmla="*/ 18 h 46"/>
              <a:gd name="T48" fmla="*/ 12 w 19"/>
              <a:gd name="T49" fmla="*/ 20 h 46"/>
              <a:gd name="T50" fmla="*/ 12 w 19"/>
              <a:gd name="T51"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46">
                <a:moveTo>
                  <a:pt x="13" y="12"/>
                </a:moveTo>
                <a:cubicBezTo>
                  <a:pt x="11" y="12"/>
                  <a:pt x="10" y="12"/>
                  <a:pt x="9" y="12"/>
                </a:cubicBezTo>
                <a:cubicBezTo>
                  <a:pt x="8" y="13"/>
                  <a:pt x="7" y="14"/>
                  <a:pt x="6" y="15"/>
                </a:cubicBezTo>
                <a:cubicBezTo>
                  <a:pt x="6" y="0"/>
                  <a:pt x="6" y="0"/>
                  <a:pt x="6" y="0"/>
                </a:cubicBezTo>
                <a:cubicBezTo>
                  <a:pt x="0" y="0"/>
                  <a:pt x="0" y="0"/>
                  <a:pt x="0" y="0"/>
                </a:cubicBezTo>
                <a:cubicBezTo>
                  <a:pt x="0" y="46"/>
                  <a:pt x="0" y="46"/>
                  <a:pt x="0" y="46"/>
                </a:cubicBezTo>
                <a:cubicBezTo>
                  <a:pt x="6" y="46"/>
                  <a:pt x="6" y="46"/>
                  <a:pt x="6" y="46"/>
                </a:cubicBezTo>
                <a:cubicBezTo>
                  <a:pt x="6" y="43"/>
                  <a:pt x="6" y="43"/>
                  <a:pt x="6" y="43"/>
                </a:cubicBezTo>
                <a:cubicBezTo>
                  <a:pt x="7" y="44"/>
                  <a:pt x="8" y="45"/>
                  <a:pt x="9" y="45"/>
                </a:cubicBezTo>
                <a:cubicBezTo>
                  <a:pt x="10" y="46"/>
                  <a:pt x="12" y="46"/>
                  <a:pt x="13" y="46"/>
                </a:cubicBezTo>
                <a:cubicBezTo>
                  <a:pt x="15" y="46"/>
                  <a:pt x="16" y="46"/>
                  <a:pt x="18" y="44"/>
                </a:cubicBezTo>
                <a:cubicBezTo>
                  <a:pt x="19" y="43"/>
                  <a:pt x="19" y="41"/>
                  <a:pt x="19" y="39"/>
                </a:cubicBezTo>
                <a:cubicBezTo>
                  <a:pt x="19" y="20"/>
                  <a:pt x="19" y="20"/>
                  <a:pt x="19" y="20"/>
                </a:cubicBezTo>
                <a:cubicBezTo>
                  <a:pt x="19" y="17"/>
                  <a:pt x="19" y="15"/>
                  <a:pt x="17" y="14"/>
                </a:cubicBezTo>
                <a:cubicBezTo>
                  <a:pt x="16" y="12"/>
                  <a:pt x="15" y="12"/>
                  <a:pt x="13" y="12"/>
                </a:cubicBezTo>
                <a:close/>
                <a:moveTo>
                  <a:pt x="12" y="38"/>
                </a:moveTo>
                <a:cubicBezTo>
                  <a:pt x="12" y="39"/>
                  <a:pt x="12" y="40"/>
                  <a:pt x="12" y="40"/>
                </a:cubicBezTo>
                <a:cubicBezTo>
                  <a:pt x="11" y="41"/>
                  <a:pt x="11" y="41"/>
                  <a:pt x="10" y="41"/>
                </a:cubicBezTo>
                <a:cubicBezTo>
                  <a:pt x="9" y="41"/>
                  <a:pt x="9" y="41"/>
                  <a:pt x="8" y="41"/>
                </a:cubicBezTo>
                <a:cubicBezTo>
                  <a:pt x="8" y="40"/>
                  <a:pt x="7" y="40"/>
                  <a:pt x="6" y="39"/>
                </a:cubicBezTo>
                <a:cubicBezTo>
                  <a:pt x="6" y="18"/>
                  <a:pt x="6" y="18"/>
                  <a:pt x="6" y="18"/>
                </a:cubicBezTo>
                <a:cubicBezTo>
                  <a:pt x="7" y="18"/>
                  <a:pt x="7" y="17"/>
                  <a:pt x="8" y="17"/>
                </a:cubicBezTo>
                <a:cubicBezTo>
                  <a:pt x="8" y="17"/>
                  <a:pt x="9" y="17"/>
                  <a:pt x="9" y="17"/>
                </a:cubicBezTo>
                <a:cubicBezTo>
                  <a:pt x="10" y="17"/>
                  <a:pt x="11" y="17"/>
                  <a:pt x="11" y="18"/>
                </a:cubicBezTo>
                <a:cubicBezTo>
                  <a:pt x="12" y="18"/>
                  <a:pt x="12" y="19"/>
                  <a:pt x="12" y="20"/>
                </a:cubicBezTo>
                <a:lnTo>
                  <a:pt x="12" y="38"/>
                </a:lnTo>
                <a:close/>
              </a:path>
            </a:pathLst>
          </a:custGeom>
          <a:solidFill>
            <a:srgbClr val="52CD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542577" rtl="0" eaLnBrk="1" fontAlgn="auto" latinLnBrk="0" hangingPunct="1">
              <a:lnSpc>
                <a:spcPct val="100000"/>
              </a:lnSpc>
              <a:spcBef>
                <a:spcPts val="0"/>
              </a:spcBef>
              <a:spcAft>
                <a:spcPts val="0"/>
              </a:spcAft>
              <a:buClrTx/>
              <a:buSzTx/>
              <a:buFontTx/>
              <a:buNone/>
              <a:tabLst/>
              <a:defRPr/>
            </a:pPr>
            <a:endParaRPr kumimoji="0" lang="id-ID" sz="2300" b="0" i="0" u="none" strike="noStrike" kern="0" cap="none" spc="0" normalizeH="0" baseline="0" noProof="0">
              <a:ln>
                <a:noFill/>
              </a:ln>
              <a:solidFill>
                <a:prstClr val="black"/>
              </a:solidFill>
              <a:effectLst/>
              <a:uLnTx/>
              <a:uFillTx/>
              <a:latin typeface="Calibri"/>
              <a:ea typeface="MS PGothic" pitchFamily="34" charset="-128"/>
              <a:cs typeface="+mn-cs"/>
            </a:endParaRPr>
          </a:p>
        </p:txBody>
      </p:sp>
      <p:sp>
        <p:nvSpPr>
          <p:cNvPr id="46" name="Freeform 14"/>
          <p:cNvSpPr>
            <a:spLocks/>
          </p:cNvSpPr>
          <p:nvPr/>
        </p:nvSpPr>
        <p:spPr bwMode="auto">
          <a:xfrm>
            <a:off x="10452898" y="3203249"/>
            <a:ext cx="50384" cy="79542"/>
          </a:xfrm>
          <a:custGeom>
            <a:avLst/>
            <a:gdLst>
              <a:gd name="T0" fmla="*/ 13 w 20"/>
              <a:gd name="T1" fmla="*/ 26 h 34"/>
              <a:gd name="T2" fmla="*/ 11 w 20"/>
              <a:gd name="T3" fmla="*/ 27 h 34"/>
              <a:gd name="T4" fmla="*/ 9 w 20"/>
              <a:gd name="T5" fmla="*/ 28 h 34"/>
              <a:gd name="T6" fmla="*/ 7 w 20"/>
              <a:gd name="T7" fmla="*/ 28 h 34"/>
              <a:gd name="T8" fmla="*/ 7 w 20"/>
              <a:gd name="T9" fmla="*/ 26 h 34"/>
              <a:gd name="T10" fmla="*/ 7 w 20"/>
              <a:gd name="T11" fmla="*/ 0 h 34"/>
              <a:gd name="T12" fmla="*/ 0 w 20"/>
              <a:gd name="T13" fmla="*/ 0 h 34"/>
              <a:gd name="T14" fmla="*/ 0 w 20"/>
              <a:gd name="T15" fmla="*/ 28 h 34"/>
              <a:gd name="T16" fmla="*/ 1 w 20"/>
              <a:gd name="T17" fmla="*/ 33 h 34"/>
              <a:gd name="T18" fmla="*/ 5 w 20"/>
              <a:gd name="T19" fmla="*/ 34 h 34"/>
              <a:gd name="T20" fmla="*/ 9 w 20"/>
              <a:gd name="T21" fmla="*/ 33 h 34"/>
              <a:gd name="T22" fmla="*/ 13 w 20"/>
              <a:gd name="T23" fmla="*/ 30 h 34"/>
              <a:gd name="T24" fmla="*/ 13 w 20"/>
              <a:gd name="T25" fmla="*/ 34 h 34"/>
              <a:gd name="T26" fmla="*/ 20 w 20"/>
              <a:gd name="T27" fmla="*/ 34 h 34"/>
              <a:gd name="T28" fmla="*/ 20 w 20"/>
              <a:gd name="T29" fmla="*/ 0 h 34"/>
              <a:gd name="T30" fmla="*/ 13 w 20"/>
              <a:gd name="T31" fmla="*/ 0 h 34"/>
              <a:gd name="T32" fmla="*/ 13 w 20"/>
              <a:gd name="T33"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4">
                <a:moveTo>
                  <a:pt x="13" y="26"/>
                </a:moveTo>
                <a:cubicBezTo>
                  <a:pt x="12" y="26"/>
                  <a:pt x="11" y="27"/>
                  <a:pt x="11" y="27"/>
                </a:cubicBezTo>
                <a:cubicBezTo>
                  <a:pt x="10" y="28"/>
                  <a:pt x="9" y="28"/>
                  <a:pt x="9" y="28"/>
                </a:cubicBezTo>
                <a:cubicBezTo>
                  <a:pt x="8" y="28"/>
                  <a:pt x="8" y="28"/>
                  <a:pt x="7" y="28"/>
                </a:cubicBezTo>
                <a:cubicBezTo>
                  <a:pt x="7" y="27"/>
                  <a:pt x="7" y="27"/>
                  <a:pt x="7" y="26"/>
                </a:cubicBezTo>
                <a:cubicBezTo>
                  <a:pt x="7" y="0"/>
                  <a:pt x="7" y="0"/>
                  <a:pt x="7" y="0"/>
                </a:cubicBezTo>
                <a:cubicBezTo>
                  <a:pt x="0" y="0"/>
                  <a:pt x="0" y="0"/>
                  <a:pt x="0" y="0"/>
                </a:cubicBezTo>
                <a:cubicBezTo>
                  <a:pt x="0" y="28"/>
                  <a:pt x="0" y="28"/>
                  <a:pt x="0" y="28"/>
                </a:cubicBezTo>
                <a:cubicBezTo>
                  <a:pt x="0" y="30"/>
                  <a:pt x="1" y="32"/>
                  <a:pt x="1" y="33"/>
                </a:cubicBezTo>
                <a:cubicBezTo>
                  <a:pt x="2" y="34"/>
                  <a:pt x="3" y="34"/>
                  <a:pt x="5" y="34"/>
                </a:cubicBezTo>
                <a:cubicBezTo>
                  <a:pt x="6" y="34"/>
                  <a:pt x="8" y="34"/>
                  <a:pt x="9" y="33"/>
                </a:cubicBezTo>
                <a:cubicBezTo>
                  <a:pt x="10" y="32"/>
                  <a:pt x="12" y="31"/>
                  <a:pt x="13" y="30"/>
                </a:cubicBezTo>
                <a:cubicBezTo>
                  <a:pt x="13" y="34"/>
                  <a:pt x="13" y="34"/>
                  <a:pt x="13" y="34"/>
                </a:cubicBezTo>
                <a:cubicBezTo>
                  <a:pt x="20" y="34"/>
                  <a:pt x="20" y="34"/>
                  <a:pt x="20" y="34"/>
                </a:cubicBezTo>
                <a:cubicBezTo>
                  <a:pt x="20" y="0"/>
                  <a:pt x="20" y="0"/>
                  <a:pt x="20" y="0"/>
                </a:cubicBezTo>
                <a:cubicBezTo>
                  <a:pt x="13" y="0"/>
                  <a:pt x="13" y="0"/>
                  <a:pt x="13" y="0"/>
                </a:cubicBezTo>
                <a:lnTo>
                  <a:pt x="13" y="26"/>
                </a:lnTo>
                <a:close/>
              </a:path>
            </a:pathLst>
          </a:custGeom>
          <a:solidFill>
            <a:srgbClr val="52CD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542577" rtl="0" eaLnBrk="1" fontAlgn="auto" latinLnBrk="0" hangingPunct="1">
              <a:lnSpc>
                <a:spcPct val="100000"/>
              </a:lnSpc>
              <a:spcBef>
                <a:spcPts val="0"/>
              </a:spcBef>
              <a:spcAft>
                <a:spcPts val="0"/>
              </a:spcAft>
              <a:buClrTx/>
              <a:buSzTx/>
              <a:buFontTx/>
              <a:buNone/>
              <a:tabLst/>
              <a:defRPr/>
            </a:pPr>
            <a:endParaRPr kumimoji="0" lang="id-ID" sz="2300" b="0" i="0" u="none" strike="noStrike" kern="0" cap="none" spc="0" normalizeH="0" baseline="0" noProof="0">
              <a:ln>
                <a:noFill/>
              </a:ln>
              <a:solidFill>
                <a:prstClr val="black"/>
              </a:solidFill>
              <a:effectLst/>
              <a:uLnTx/>
              <a:uFillTx/>
              <a:latin typeface="Calibri"/>
              <a:ea typeface="MS PGothic" pitchFamily="34" charset="-128"/>
              <a:cs typeface="+mn-cs"/>
            </a:endParaRPr>
          </a:p>
        </p:txBody>
      </p:sp>
      <p:sp>
        <p:nvSpPr>
          <p:cNvPr id="47" name="Freeform 15"/>
          <p:cNvSpPr>
            <a:spLocks noEditPoints="1"/>
          </p:cNvSpPr>
          <p:nvPr/>
        </p:nvSpPr>
        <p:spPr bwMode="auto">
          <a:xfrm>
            <a:off x="10232352" y="2912784"/>
            <a:ext cx="544712" cy="512112"/>
          </a:xfrm>
          <a:custGeom>
            <a:avLst/>
            <a:gdLst>
              <a:gd name="T0" fmla="*/ 108 w 217"/>
              <a:gd name="T1" fmla="*/ 0 h 217"/>
              <a:gd name="T2" fmla="*/ 0 w 217"/>
              <a:gd name="T3" fmla="*/ 108 h 217"/>
              <a:gd name="T4" fmla="*/ 108 w 217"/>
              <a:gd name="T5" fmla="*/ 217 h 217"/>
              <a:gd name="T6" fmla="*/ 217 w 217"/>
              <a:gd name="T7" fmla="*/ 108 h 217"/>
              <a:gd name="T8" fmla="*/ 108 w 217"/>
              <a:gd name="T9" fmla="*/ 0 h 217"/>
              <a:gd name="T10" fmla="*/ 126 w 217"/>
              <a:gd name="T11" fmla="*/ 53 h 217"/>
              <a:gd name="T12" fmla="*/ 134 w 217"/>
              <a:gd name="T13" fmla="*/ 53 h 217"/>
              <a:gd name="T14" fmla="*/ 134 w 217"/>
              <a:gd name="T15" fmla="*/ 82 h 217"/>
              <a:gd name="T16" fmla="*/ 134 w 217"/>
              <a:gd name="T17" fmla="*/ 84 h 217"/>
              <a:gd name="T18" fmla="*/ 136 w 217"/>
              <a:gd name="T19" fmla="*/ 84 h 217"/>
              <a:gd name="T20" fmla="*/ 138 w 217"/>
              <a:gd name="T21" fmla="*/ 84 h 217"/>
              <a:gd name="T22" fmla="*/ 140 w 217"/>
              <a:gd name="T23" fmla="*/ 82 h 217"/>
              <a:gd name="T24" fmla="*/ 140 w 217"/>
              <a:gd name="T25" fmla="*/ 53 h 217"/>
              <a:gd name="T26" fmla="*/ 148 w 217"/>
              <a:gd name="T27" fmla="*/ 53 h 217"/>
              <a:gd name="T28" fmla="*/ 148 w 217"/>
              <a:gd name="T29" fmla="*/ 91 h 217"/>
              <a:gd name="T30" fmla="*/ 140 w 217"/>
              <a:gd name="T31" fmla="*/ 91 h 217"/>
              <a:gd name="T32" fmla="*/ 140 w 217"/>
              <a:gd name="T33" fmla="*/ 86 h 217"/>
              <a:gd name="T34" fmla="*/ 136 w 217"/>
              <a:gd name="T35" fmla="*/ 90 h 217"/>
              <a:gd name="T36" fmla="*/ 131 w 217"/>
              <a:gd name="T37" fmla="*/ 91 h 217"/>
              <a:gd name="T38" fmla="*/ 127 w 217"/>
              <a:gd name="T39" fmla="*/ 89 h 217"/>
              <a:gd name="T40" fmla="*/ 126 w 217"/>
              <a:gd name="T41" fmla="*/ 84 h 217"/>
              <a:gd name="T42" fmla="*/ 126 w 217"/>
              <a:gd name="T43" fmla="*/ 53 h 217"/>
              <a:gd name="T44" fmla="*/ 98 w 217"/>
              <a:gd name="T45" fmla="*/ 62 h 217"/>
              <a:gd name="T46" fmla="*/ 101 w 217"/>
              <a:gd name="T47" fmla="*/ 55 h 217"/>
              <a:gd name="T48" fmla="*/ 109 w 217"/>
              <a:gd name="T49" fmla="*/ 52 h 217"/>
              <a:gd name="T50" fmla="*/ 117 w 217"/>
              <a:gd name="T51" fmla="*/ 55 h 217"/>
              <a:gd name="T52" fmla="*/ 120 w 217"/>
              <a:gd name="T53" fmla="*/ 62 h 217"/>
              <a:gd name="T54" fmla="*/ 120 w 217"/>
              <a:gd name="T55" fmla="*/ 81 h 217"/>
              <a:gd name="T56" fmla="*/ 117 w 217"/>
              <a:gd name="T57" fmla="*/ 89 h 217"/>
              <a:gd name="T58" fmla="*/ 109 w 217"/>
              <a:gd name="T59" fmla="*/ 91 h 217"/>
              <a:gd name="T60" fmla="*/ 101 w 217"/>
              <a:gd name="T61" fmla="*/ 89 h 217"/>
              <a:gd name="T62" fmla="*/ 98 w 217"/>
              <a:gd name="T63" fmla="*/ 81 h 217"/>
              <a:gd name="T64" fmla="*/ 98 w 217"/>
              <a:gd name="T65" fmla="*/ 62 h 217"/>
              <a:gd name="T66" fmla="*/ 77 w 217"/>
              <a:gd name="T67" fmla="*/ 40 h 217"/>
              <a:gd name="T68" fmla="*/ 83 w 217"/>
              <a:gd name="T69" fmla="*/ 60 h 217"/>
              <a:gd name="T70" fmla="*/ 83 w 217"/>
              <a:gd name="T71" fmla="*/ 60 h 217"/>
              <a:gd name="T72" fmla="*/ 88 w 217"/>
              <a:gd name="T73" fmla="*/ 40 h 217"/>
              <a:gd name="T74" fmla="*/ 97 w 217"/>
              <a:gd name="T75" fmla="*/ 40 h 217"/>
              <a:gd name="T76" fmla="*/ 87 w 217"/>
              <a:gd name="T77" fmla="*/ 70 h 217"/>
              <a:gd name="T78" fmla="*/ 87 w 217"/>
              <a:gd name="T79" fmla="*/ 91 h 217"/>
              <a:gd name="T80" fmla="*/ 79 w 217"/>
              <a:gd name="T81" fmla="*/ 91 h 217"/>
              <a:gd name="T82" fmla="*/ 79 w 217"/>
              <a:gd name="T83" fmla="*/ 71 h 217"/>
              <a:gd name="T84" fmla="*/ 68 w 217"/>
              <a:gd name="T85" fmla="*/ 40 h 217"/>
              <a:gd name="T86" fmla="*/ 77 w 217"/>
              <a:gd name="T87" fmla="*/ 40 h 217"/>
              <a:gd name="T88" fmla="*/ 177 w 217"/>
              <a:gd name="T89" fmla="*/ 146 h 217"/>
              <a:gd name="T90" fmla="*/ 152 w 217"/>
              <a:gd name="T91" fmla="*/ 171 h 217"/>
              <a:gd name="T92" fmla="*/ 68 w 217"/>
              <a:gd name="T93" fmla="*/ 171 h 217"/>
              <a:gd name="T94" fmla="*/ 43 w 217"/>
              <a:gd name="T95" fmla="*/ 146 h 217"/>
              <a:gd name="T96" fmla="*/ 43 w 217"/>
              <a:gd name="T97" fmla="*/ 127 h 217"/>
              <a:gd name="T98" fmla="*/ 68 w 217"/>
              <a:gd name="T99" fmla="*/ 102 h 217"/>
              <a:gd name="T100" fmla="*/ 152 w 217"/>
              <a:gd name="T101" fmla="*/ 102 h 217"/>
              <a:gd name="T102" fmla="*/ 177 w 217"/>
              <a:gd name="T103" fmla="*/ 127 h 217"/>
              <a:gd name="T104" fmla="*/ 177 w 217"/>
              <a:gd name="T105" fmla="*/ 14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108" y="0"/>
                </a:moveTo>
                <a:cubicBezTo>
                  <a:pt x="48" y="0"/>
                  <a:pt x="0" y="48"/>
                  <a:pt x="0" y="108"/>
                </a:cubicBezTo>
                <a:cubicBezTo>
                  <a:pt x="0" y="169"/>
                  <a:pt x="48" y="217"/>
                  <a:pt x="108" y="217"/>
                </a:cubicBezTo>
                <a:cubicBezTo>
                  <a:pt x="169" y="217"/>
                  <a:pt x="217" y="169"/>
                  <a:pt x="217" y="108"/>
                </a:cubicBezTo>
                <a:cubicBezTo>
                  <a:pt x="217" y="48"/>
                  <a:pt x="169" y="0"/>
                  <a:pt x="108" y="0"/>
                </a:cubicBezTo>
                <a:close/>
                <a:moveTo>
                  <a:pt x="126" y="53"/>
                </a:moveTo>
                <a:cubicBezTo>
                  <a:pt x="134" y="53"/>
                  <a:pt x="134" y="53"/>
                  <a:pt x="134" y="53"/>
                </a:cubicBezTo>
                <a:cubicBezTo>
                  <a:pt x="134" y="82"/>
                  <a:pt x="134" y="82"/>
                  <a:pt x="134" y="82"/>
                </a:cubicBezTo>
                <a:cubicBezTo>
                  <a:pt x="134" y="83"/>
                  <a:pt x="134" y="83"/>
                  <a:pt x="134" y="84"/>
                </a:cubicBezTo>
                <a:cubicBezTo>
                  <a:pt x="134" y="84"/>
                  <a:pt x="135" y="84"/>
                  <a:pt x="136" y="84"/>
                </a:cubicBezTo>
                <a:cubicBezTo>
                  <a:pt x="136" y="84"/>
                  <a:pt x="137" y="84"/>
                  <a:pt x="138" y="84"/>
                </a:cubicBezTo>
                <a:cubicBezTo>
                  <a:pt x="139" y="83"/>
                  <a:pt x="139" y="82"/>
                  <a:pt x="140" y="82"/>
                </a:cubicBezTo>
                <a:cubicBezTo>
                  <a:pt x="140" y="53"/>
                  <a:pt x="140" y="53"/>
                  <a:pt x="140" y="53"/>
                </a:cubicBezTo>
                <a:cubicBezTo>
                  <a:pt x="148" y="53"/>
                  <a:pt x="148" y="53"/>
                  <a:pt x="148" y="53"/>
                </a:cubicBezTo>
                <a:cubicBezTo>
                  <a:pt x="148" y="91"/>
                  <a:pt x="148" y="91"/>
                  <a:pt x="148" y="91"/>
                </a:cubicBezTo>
                <a:cubicBezTo>
                  <a:pt x="140" y="91"/>
                  <a:pt x="140" y="91"/>
                  <a:pt x="140" y="91"/>
                </a:cubicBezTo>
                <a:cubicBezTo>
                  <a:pt x="140" y="86"/>
                  <a:pt x="140" y="86"/>
                  <a:pt x="140" y="86"/>
                </a:cubicBezTo>
                <a:cubicBezTo>
                  <a:pt x="139" y="88"/>
                  <a:pt x="137" y="89"/>
                  <a:pt x="136" y="90"/>
                </a:cubicBezTo>
                <a:cubicBezTo>
                  <a:pt x="134" y="91"/>
                  <a:pt x="133" y="91"/>
                  <a:pt x="131" y="91"/>
                </a:cubicBezTo>
                <a:cubicBezTo>
                  <a:pt x="130" y="91"/>
                  <a:pt x="128" y="91"/>
                  <a:pt x="127" y="89"/>
                </a:cubicBezTo>
                <a:cubicBezTo>
                  <a:pt x="126" y="88"/>
                  <a:pt x="126" y="87"/>
                  <a:pt x="126" y="84"/>
                </a:cubicBezTo>
                <a:lnTo>
                  <a:pt x="126" y="53"/>
                </a:lnTo>
                <a:close/>
                <a:moveTo>
                  <a:pt x="98" y="62"/>
                </a:moveTo>
                <a:cubicBezTo>
                  <a:pt x="98" y="59"/>
                  <a:pt x="99" y="57"/>
                  <a:pt x="101" y="55"/>
                </a:cubicBezTo>
                <a:cubicBezTo>
                  <a:pt x="103" y="53"/>
                  <a:pt x="106" y="52"/>
                  <a:pt x="109" y="52"/>
                </a:cubicBezTo>
                <a:cubicBezTo>
                  <a:pt x="112" y="52"/>
                  <a:pt x="115" y="53"/>
                  <a:pt x="117" y="55"/>
                </a:cubicBezTo>
                <a:cubicBezTo>
                  <a:pt x="119" y="57"/>
                  <a:pt x="120" y="59"/>
                  <a:pt x="120" y="62"/>
                </a:cubicBezTo>
                <a:cubicBezTo>
                  <a:pt x="120" y="81"/>
                  <a:pt x="120" y="81"/>
                  <a:pt x="120" y="81"/>
                </a:cubicBezTo>
                <a:cubicBezTo>
                  <a:pt x="120" y="84"/>
                  <a:pt x="119" y="87"/>
                  <a:pt x="117" y="89"/>
                </a:cubicBezTo>
                <a:cubicBezTo>
                  <a:pt x="115" y="91"/>
                  <a:pt x="112" y="91"/>
                  <a:pt x="109" y="91"/>
                </a:cubicBezTo>
                <a:cubicBezTo>
                  <a:pt x="105" y="91"/>
                  <a:pt x="103" y="91"/>
                  <a:pt x="101" y="89"/>
                </a:cubicBezTo>
                <a:cubicBezTo>
                  <a:pt x="99" y="87"/>
                  <a:pt x="98" y="84"/>
                  <a:pt x="98" y="81"/>
                </a:cubicBezTo>
                <a:lnTo>
                  <a:pt x="98" y="62"/>
                </a:lnTo>
                <a:close/>
                <a:moveTo>
                  <a:pt x="77" y="40"/>
                </a:moveTo>
                <a:cubicBezTo>
                  <a:pt x="83" y="60"/>
                  <a:pt x="83" y="60"/>
                  <a:pt x="83" y="60"/>
                </a:cubicBezTo>
                <a:cubicBezTo>
                  <a:pt x="83" y="60"/>
                  <a:pt x="83" y="60"/>
                  <a:pt x="83" y="60"/>
                </a:cubicBezTo>
                <a:cubicBezTo>
                  <a:pt x="88" y="40"/>
                  <a:pt x="88" y="40"/>
                  <a:pt x="88" y="40"/>
                </a:cubicBezTo>
                <a:cubicBezTo>
                  <a:pt x="97" y="40"/>
                  <a:pt x="97" y="40"/>
                  <a:pt x="97" y="40"/>
                </a:cubicBezTo>
                <a:cubicBezTo>
                  <a:pt x="87" y="70"/>
                  <a:pt x="87" y="70"/>
                  <a:pt x="87" y="70"/>
                </a:cubicBezTo>
                <a:cubicBezTo>
                  <a:pt x="87" y="91"/>
                  <a:pt x="87" y="91"/>
                  <a:pt x="87" y="91"/>
                </a:cubicBezTo>
                <a:cubicBezTo>
                  <a:pt x="79" y="91"/>
                  <a:pt x="79" y="91"/>
                  <a:pt x="79" y="91"/>
                </a:cubicBezTo>
                <a:cubicBezTo>
                  <a:pt x="79" y="71"/>
                  <a:pt x="79" y="71"/>
                  <a:pt x="79" y="71"/>
                </a:cubicBezTo>
                <a:cubicBezTo>
                  <a:pt x="68" y="40"/>
                  <a:pt x="68" y="40"/>
                  <a:pt x="68" y="40"/>
                </a:cubicBezTo>
                <a:lnTo>
                  <a:pt x="77" y="40"/>
                </a:lnTo>
                <a:close/>
                <a:moveTo>
                  <a:pt x="177" y="146"/>
                </a:moveTo>
                <a:cubicBezTo>
                  <a:pt x="177" y="160"/>
                  <a:pt x="166" y="171"/>
                  <a:pt x="152" y="171"/>
                </a:cubicBezTo>
                <a:cubicBezTo>
                  <a:pt x="68" y="171"/>
                  <a:pt x="68" y="171"/>
                  <a:pt x="68" y="171"/>
                </a:cubicBezTo>
                <a:cubicBezTo>
                  <a:pt x="54" y="171"/>
                  <a:pt x="43" y="160"/>
                  <a:pt x="43" y="146"/>
                </a:cubicBezTo>
                <a:cubicBezTo>
                  <a:pt x="43" y="127"/>
                  <a:pt x="43" y="127"/>
                  <a:pt x="43" y="127"/>
                </a:cubicBezTo>
                <a:cubicBezTo>
                  <a:pt x="43" y="113"/>
                  <a:pt x="54" y="102"/>
                  <a:pt x="68" y="102"/>
                </a:cubicBezTo>
                <a:cubicBezTo>
                  <a:pt x="152" y="102"/>
                  <a:pt x="152" y="102"/>
                  <a:pt x="152" y="102"/>
                </a:cubicBezTo>
                <a:cubicBezTo>
                  <a:pt x="166" y="102"/>
                  <a:pt x="177" y="113"/>
                  <a:pt x="177" y="127"/>
                </a:cubicBezTo>
                <a:lnTo>
                  <a:pt x="177" y="146"/>
                </a:lnTo>
                <a:close/>
              </a:path>
            </a:pathLst>
          </a:custGeom>
          <a:solidFill>
            <a:srgbClr val="52CD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542577" rtl="0" eaLnBrk="1" fontAlgn="auto" latinLnBrk="0" hangingPunct="1">
              <a:lnSpc>
                <a:spcPct val="100000"/>
              </a:lnSpc>
              <a:spcBef>
                <a:spcPts val="0"/>
              </a:spcBef>
              <a:spcAft>
                <a:spcPts val="0"/>
              </a:spcAft>
              <a:buClrTx/>
              <a:buSzTx/>
              <a:buFontTx/>
              <a:buNone/>
              <a:tabLst/>
              <a:defRPr/>
            </a:pPr>
            <a:endParaRPr kumimoji="0" lang="id-ID" sz="2300" b="0" i="0" u="none" strike="noStrike" kern="0" cap="none" spc="0" normalizeH="0" baseline="0" noProof="0">
              <a:ln>
                <a:noFill/>
              </a:ln>
              <a:solidFill>
                <a:prstClr val="black"/>
              </a:solidFill>
              <a:effectLst/>
              <a:uLnTx/>
              <a:uFillTx/>
              <a:latin typeface="Calibri"/>
              <a:ea typeface="MS PGothic" pitchFamily="34" charset="-128"/>
              <a:cs typeface="+mn-cs"/>
            </a:endParaRPr>
          </a:p>
        </p:txBody>
      </p:sp>
      <p:sp>
        <p:nvSpPr>
          <p:cNvPr id="48" name="Freeform 16"/>
          <p:cNvSpPr>
            <a:spLocks noEditPoints="1"/>
          </p:cNvSpPr>
          <p:nvPr/>
        </p:nvSpPr>
        <p:spPr bwMode="auto">
          <a:xfrm>
            <a:off x="10573628" y="3200568"/>
            <a:ext cx="50384" cy="84905"/>
          </a:xfrm>
          <a:custGeom>
            <a:avLst/>
            <a:gdLst>
              <a:gd name="T0" fmla="*/ 10 w 20"/>
              <a:gd name="T1" fmla="*/ 0 h 36"/>
              <a:gd name="T2" fmla="*/ 3 w 20"/>
              <a:gd name="T3" fmla="*/ 3 h 36"/>
              <a:gd name="T4" fmla="*/ 0 w 20"/>
              <a:gd name="T5" fmla="*/ 10 h 36"/>
              <a:gd name="T6" fmla="*/ 0 w 20"/>
              <a:gd name="T7" fmla="*/ 25 h 36"/>
              <a:gd name="T8" fmla="*/ 2 w 20"/>
              <a:gd name="T9" fmla="*/ 33 h 36"/>
              <a:gd name="T10" fmla="*/ 9 w 20"/>
              <a:gd name="T11" fmla="*/ 36 h 36"/>
              <a:gd name="T12" fmla="*/ 17 w 20"/>
              <a:gd name="T13" fmla="*/ 33 h 36"/>
              <a:gd name="T14" fmla="*/ 20 w 20"/>
              <a:gd name="T15" fmla="*/ 25 h 36"/>
              <a:gd name="T16" fmla="*/ 20 w 20"/>
              <a:gd name="T17" fmla="*/ 23 h 36"/>
              <a:gd name="T18" fmla="*/ 13 w 20"/>
              <a:gd name="T19" fmla="*/ 23 h 36"/>
              <a:gd name="T20" fmla="*/ 13 w 20"/>
              <a:gd name="T21" fmla="*/ 25 h 36"/>
              <a:gd name="T22" fmla="*/ 12 w 20"/>
              <a:gd name="T23" fmla="*/ 29 h 36"/>
              <a:gd name="T24" fmla="*/ 10 w 20"/>
              <a:gd name="T25" fmla="*/ 30 h 36"/>
              <a:gd name="T26" fmla="*/ 7 w 20"/>
              <a:gd name="T27" fmla="*/ 29 h 36"/>
              <a:gd name="T28" fmla="*/ 7 w 20"/>
              <a:gd name="T29" fmla="*/ 25 h 36"/>
              <a:gd name="T30" fmla="*/ 7 w 20"/>
              <a:gd name="T31" fmla="*/ 19 h 36"/>
              <a:gd name="T32" fmla="*/ 20 w 20"/>
              <a:gd name="T33" fmla="*/ 19 h 36"/>
              <a:gd name="T34" fmla="*/ 20 w 20"/>
              <a:gd name="T35" fmla="*/ 10 h 36"/>
              <a:gd name="T36" fmla="*/ 17 w 20"/>
              <a:gd name="T37" fmla="*/ 3 h 36"/>
              <a:gd name="T38" fmla="*/ 10 w 20"/>
              <a:gd name="T39" fmla="*/ 0 h 36"/>
              <a:gd name="T40" fmla="*/ 13 w 20"/>
              <a:gd name="T41" fmla="*/ 13 h 36"/>
              <a:gd name="T42" fmla="*/ 7 w 20"/>
              <a:gd name="T43" fmla="*/ 13 h 36"/>
              <a:gd name="T44" fmla="*/ 7 w 20"/>
              <a:gd name="T45" fmla="*/ 10 h 36"/>
              <a:gd name="T46" fmla="*/ 7 w 20"/>
              <a:gd name="T47" fmla="*/ 7 h 36"/>
              <a:gd name="T48" fmla="*/ 10 w 20"/>
              <a:gd name="T49" fmla="*/ 6 h 36"/>
              <a:gd name="T50" fmla="*/ 12 w 20"/>
              <a:gd name="T51" fmla="*/ 7 h 36"/>
              <a:gd name="T52" fmla="*/ 13 w 20"/>
              <a:gd name="T53" fmla="*/ 10 h 36"/>
              <a:gd name="T54" fmla="*/ 13 w 20"/>
              <a:gd name="T55"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36">
                <a:moveTo>
                  <a:pt x="10" y="0"/>
                </a:moveTo>
                <a:cubicBezTo>
                  <a:pt x="7" y="0"/>
                  <a:pt x="4" y="1"/>
                  <a:pt x="3" y="3"/>
                </a:cubicBezTo>
                <a:cubicBezTo>
                  <a:pt x="1" y="5"/>
                  <a:pt x="0" y="7"/>
                  <a:pt x="0" y="10"/>
                </a:cubicBezTo>
                <a:cubicBezTo>
                  <a:pt x="0" y="25"/>
                  <a:pt x="0" y="25"/>
                  <a:pt x="0" y="25"/>
                </a:cubicBezTo>
                <a:cubicBezTo>
                  <a:pt x="0" y="28"/>
                  <a:pt x="1" y="31"/>
                  <a:pt x="2" y="33"/>
                </a:cubicBezTo>
                <a:cubicBezTo>
                  <a:pt x="4" y="35"/>
                  <a:pt x="6" y="36"/>
                  <a:pt x="9" y="36"/>
                </a:cubicBezTo>
                <a:cubicBezTo>
                  <a:pt x="13" y="36"/>
                  <a:pt x="15" y="35"/>
                  <a:pt x="17" y="33"/>
                </a:cubicBezTo>
                <a:cubicBezTo>
                  <a:pt x="19" y="31"/>
                  <a:pt x="20" y="29"/>
                  <a:pt x="20" y="25"/>
                </a:cubicBezTo>
                <a:cubicBezTo>
                  <a:pt x="20" y="23"/>
                  <a:pt x="20" y="23"/>
                  <a:pt x="20" y="23"/>
                </a:cubicBezTo>
                <a:cubicBezTo>
                  <a:pt x="13" y="23"/>
                  <a:pt x="13" y="23"/>
                  <a:pt x="13" y="23"/>
                </a:cubicBezTo>
                <a:cubicBezTo>
                  <a:pt x="13" y="25"/>
                  <a:pt x="13" y="25"/>
                  <a:pt x="13" y="25"/>
                </a:cubicBezTo>
                <a:cubicBezTo>
                  <a:pt x="13" y="27"/>
                  <a:pt x="12" y="28"/>
                  <a:pt x="12" y="29"/>
                </a:cubicBezTo>
                <a:cubicBezTo>
                  <a:pt x="11" y="29"/>
                  <a:pt x="11" y="30"/>
                  <a:pt x="10" y="30"/>
                </a:cubicBezTo>
                <a:cubicBezTo>
                  <a:pt x="8" y="30"/>
                  <a:pt x="8" y="29"/>
                  <a:pt x="7" y="29"/>
                </a:cubicBezTo>
                <a:cubicBezTo>
                  <a:pt x="7" y="28"/>
                  <a:pt x="7" y="27"/>
                  <a:pt x="7" y="25"/>
                </a:cubicBezTo>
                <a:cubicBezTo>
                  <a:pt x="7" y="19"/>
                  <a:pt x="7" y="19"/>
                  <a:pt x="7" y="19"/>
                </a:cubicBezTo>
                <a:cubicBezTo>
                  <a:pt x="20" y="19"/>
                  <a:pt x="20" y="19"/>
                  <a:pt x="20" y="19"/>
                </a:cubicBezTo>
                <a:cubicBezTo>
                  <a:pt x="20" y="10"/>
                  <a:pt x="20" y="10"/>
                  <a:pt x="20" y="10"/>
                </a:cubicBezTo>
                <a:cubicBezTo>
                  <a:pt x="20" y="7"/>
                  <a:pt x="19" y="4"/>
                  <a:pt x="17" y="3"/>
                </a:cubicBezTo>
                <a:cubicBezTo>
                  <a:pt x="15" y="1"/>
                  <a:pt x="13" y="0"/>
                  <a:pt x="10" y="0"/>
                </a:cubicBezTo>
                <a:close/>
                <a:moveTo>
                  <a:pt x="13" y="13"/>
                </a:moveTo>
                <a:cubicBezTo>
                  <a:pt x="7" y="13"/>
                  <a:pt x="7" y="13"/>
                  <a:pt x="7" y="13"/>
                </a:cubicBezTo>
                <a:cubicBezTo>
                  <a:pt x="7" y="10"/>
                  <a:pt x="7" y="10"/>
                  <a:pt x="7" y="10"/>
                </a:cubicBezTo>
                <a:cubicBezTo>
                  <a:pt x="7" y="9"/>
                  <a:pt x="7" y="8"/>
                  <a:pt x="7" y="7"/>
                </a:cubicBezTo>
                <a:cubicBezTo>
                  <a:pt x="8" y="6"/>
                  <a:pt x="9" y="6"/>
                  <a:pt x="10" y="6"/>
                </a:cubicBezTo>
                <a:cubicBezTo>
                  <a:pt x="11" y="6"/>
                  <a:pt x="11" y="6"/>
                  <a:pt x="12" y="7"/>
                </a:cubicBezTo>
                <a:cubicBezTo>
                  <a:pt x="12" y="8"/>
                  <a:pt x="13" y="9"/>
                  <a:pt x="13" y="10"/>
                </a:cubicBezTo>
                <a:lnTo>
                  <a:pt x="13" y="13"/>
                </a:lnTo>
                <a:close/>
              </a:path>
            </a:pathLst>
          </a:custGeom>
          <a:solidFill>
            <a:srgbClr val="52CD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542577" rtl="0" eaLnBrk="1" fontAlgn="auto" latinLnBrk="0" hangingPunct="1">
              <a:lnSpc>
                <a:spcPct val="100000"/>
              </a:lnSpc>
              <a:spcBef>
                <a:spcPts val="0"/>
              </a:spcBef>
              <a:spcAft>
                <a:spcPts val="0"/>
              </a:spcAft>
              <a:buClrTx/>
              <a:buSzTx/>
              <a:buFontTx/>
              <a:buNone/>
              <a:tabLst/>
              <a:defRPr/>
            </a:pPr>
            <a:endParaRPr kumimoji="0" lang="id-ID" sz="2300" b="0" i="0" u="none" strike="noStrike" kern="0" cap="none" spc="0" normalizeH="0" baseline="0" noProof="0">
              <a:ln>
                <a:noFill/>
              </a:ln>
              <a:solidFill>
                <a:prstClr val="black"/>
              </a:solidFill>
              <a:effectLst/>
              <a:uLnTx/>
              <a:uFillTx/>
              <a:latin typeface="Calibri"/>
              <a:ea typeface="MS PGothic" pitchFamily="34" charset="-128"/>
              <a:cs typeface="+mn-cs"/>
            </a:endParaRPr>
          </a:p>
        </p:txBody>
      </p:sp>
      <p:sp>
        <p:nvSpPr>
          <p:cNvPr id="49" name="Rectangle 62"/>
          <p:cNvSpPr>
            <a:spLocks/>
          </p:cNvSpPr>
          <p:nvPr/>
        </p:nvSpPr>
        <p:spPr bwMode="auto">
          <a:xfrm>
            <a:off x="9269881" y="3514445"/>
            <a:ext cx="14527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marL="0" marR="0" lvl="0" indent="0" algn="l" defTabSz="182375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BNPP Sans Condensed" pitchFamily="50" charset="0"/>
                <a:ea typeface="ＭＳ Ｐゴシック" charset="0"/>
                <a:cs typeface="Roboto Light"/>
                <a:sym typeface="Source Sans Pro" charset="0"/>
              </a:rPr>
              <a:t>Fondation BNP Paribas</a:t>
            </a:r>
          </a:p>
        </p:txBody>
      </p:sp>
      <p:sp>
        <p:nvSpPr>
          <p:cNvPr id="50" name="TextBox 35"/>
          <p:cNvSpPr txBox="1"/>
          <p:nvPr/>
        </p:nvSpPr>
        <p:spPr>
          <a:xfrm>
            <a:off x="7427424" y="2328421"/>
            <a:ext cx="4840303" cy="799460"/>
          </a:xfrm>
          <a:prstGeom prst="rect">
            <a:avLst/>
          </a:prstGeom>
          <a:noFill/>
        </p:spPr>
        <p:txBody>
          <a:bodyPr wrap="square" lIns="0" tIns="60584" rIns="0" bIns="60584" rtlCol="0" anchor="ctr">
            <a:spAutoFit/>
          </a:bodyPr>
          <a:lstStyle/>
          <a:p>
            <a:pPr marL="0" marR="0" lvl="0" indent="0" algn="l" defTabSz="1254080" rtl="0" eaLnBrk="1" fontAlgn="auto" latinLnBrk="0" hangingPunct="1">
              <a:lnSpc>
                <a:spcPct val="100000"/>
              </a:lnSpc>
              <a:spcBef>
                <a:spcPct val="0"/>
              </a:spcBef>
              <a:spcAft>
                <a:spcPts val="0"/>
              </a:spcAft>
              <a:buClrTx/>
              <a:buSzTx/>
              <a:buFontTx/>
              <a:buNone/>
              <a:tabLst/>
              <a:defRPr/>
            </a:pPr>
            <a:r>
              <a:rPr kumimoji="0" lang="en-GB" sz="2200" b="1" i="1" u="sng" strike="noStrike" kern="0" cap="none" spc="-13" normalizeH="0" baseline="0" noProof="0" dirty="0">
                <a:ln>
                  <a:noFill/>
                </a:ln>
                <a:solidFill>
                  <a:srgbClr val="FFFFFF"/>
                </a:solidFill>
                <a:effectLst/>
                <a:uLnTx/>
                <a:uFillTx/>
                <a:latin typeface="BNPP Sans Light" pitchFamily="50" charset="0"/>
                <a:ea typeface="+mn-ea"/>
                <a:cs typeface="BNPP Sans Condensed"/>
                <a:hlinkClick r:id="rId3"/>
              </a:rPr>
              <a:t>fondation.bnpparibas.com</a:t>
            </a:r>
            <a:endParaRPr kumimoji="0" lang="en-GB" sz="2200" b="1" i="1" u="sng" strike="noStrike" kern="0" cap="none" spc="-13" normalizeH="0" baseline="0" noProof="0" dirty="0">
              <a:ln>
                <a:noFill/>
              </a:ln>
              <a:solidFill>
                <a:srgbClr val="FFFFFF"/>
              </a:solidFill>
              <a:effectLst/>
              <a:uLnTx/>
              <a:uFillTx/>
              <a:latin typeface="BNPP Sans Light" pitchFamily="50" charset="0"/>
              <a:ea typeface="+mn-ea"/>
              <a:cs typeface="BNPP Sans Condensed"/>
            </a:endParaRPr>
          </a:p>
          <a:p>
            <a:pPr marL="0" marR="0" lvl="0" indent="0" algn="l" defTabSz="1254080" rtl="0" eaLnBrk="1" fontAlgn="auto" latinLnBrk="0" hangingPunct="1">
              <a:lnSpc>
                <a:spcPct val="100000"/>
              </a:lnSpc>
              <a:spcBef>
                <a:spcPct val="0"/>
              </a:spcBef>
              <a:spcAft>
                <a:spcPts val="0"/>
              </a:spcAft>
              <a:buClrTx/>
              <a:buSzTx/>
              <a:buFontTx/>
              <a:buNone/>
              <a:tabLst/>
              <a:defRPr/>
            </a:pPr>
            <a:endParaRPr kumimoji="0" lang="en-GB" sz="2200" b="1" i="0" u="none" strike="noStrike" kern="0" cap="none" spc="-13" normalizeH="0" baseline="0" noProof="0" dirty="0">
              <a:ln>
                <a:noFill/>
              </a:ln>
              <a:solidFill>
                <a:srgbClr val="FFFFFF"/>
              </a:solidFill>
              <a:effectLst/>
              <a:uLnTx/>
              <a:uFillTx/>
              <a:latin typeface="BNPP Sans Light" pitchFamily="50" charset="0"/>
              <a:ea typeface="+mn-ea"/>
              <a:cs typeface="BNPP Sans Condensed"/>
            </a:endParaRPr>
          </a:p>
        </p:txBody>
      </p:sp>
      <p:pic>
        <p:nvPicPr>
          <p:cNvPr id="51" name="Image 5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29531" y="2859133"/>
            <a:ext cx="636090" cy="636090"/>
          </a:xfrm>
          <a:prstGeom prst="rect">
            <a:avLst/>
          </a:prstGeom>
        </p:spPr>
      </p:pic>
      <p:pic>
        <p:nvPicPr>
          <p:cNvPr id="52" name="Picture 2" descr="X Logo - Vecteurs et PSD gratuits à télécharger">
            <a:extLst>
              <a:ext uri="{FF2B5EF4-FFF2-40B4-BE49-F238E27FC236}">
                <a16:creationId xmlns:a16="http://schemas.microsoft.com/office/drawing/2014/main" id="{E7CC946C-154F-76AA-1E13-BC8B0C52958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52386" y="2869460"/>
            <a:ext cx="617398" cy="617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919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6061075" cy="6108604"/>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97" tIns="89858" rIns="91297" bIns="89858" numCol="1" spcCol="0" rtlCol="0" fromWordArt="0" anchor="ctr" anchorCtr="0" forceAA="0" compatLnSpc="1">
            <a:prstTxWarp prst="textNoShape">
              <a:avLst/>
            </a:prstTxWarp>
            <a:noAutofit/>
          </a:bodyPr>
          <a:lstStyle/>
          <a:p>
            <a:pPr algn="just" defTabSz="1211463"/>
            <a:endParaRPr lang="fr-FR" sz="1500" dirty="0">
              <a:solidFill>
                <a:srgbClr val="000000"/>
              </a:solidFill>
            </a:endParaRPr>
          </a:p>
        </p:txBody>
      </p:sp>
      <p:sp>
        <p:nvSpPr>
          <p:cNvPr id="13" name="Rectangle 12"/>
          <p:cNvSpPr/>
          <p:nvPr/>
        </p:nvSpPr>
        <p:spPr>
          <a:xfrm>
            <a:off x="509155" y="405458"/>
            <a:ext cx="5091545" cy="4593997"/>
          </a:xfrm>
          <a:prstGeom prst="rect">
            <a:avLst/>
          </a:prstGeom>
        </p:spPr>
        <p:txBody>
          <a:bodyPr wrap="square" lIns="91440" tIns="45720" rIns="91440" bIns="45720" anchor="t">
            <a:noAutofit/>
          </a:bodyPr>
          <a:lstStyle/>
          <a:p>
            <a:r>
              <a:rPr lang="fr-FR" sz="1800" dirty="0">
                <a:solidFill>
                  <a:schemeClr val="bg1"/>
                </a:solidFill>
                <a:latin typeface="BNPP Sans"/>
              </a:rPr>
              <a:t>Depuis 20 ans, le projet Banlieues accompagne des associations œuvrant au renforcement du lien social à l'amélioration de l'accès à l'éducation, et à l'insertion sociale et professionnelle.</a:t>
            </a:r>
            <a:endParaRPr lang="en-US" sz="1800" dirty="0">
              <a:solidFill>
                <a:schemeClr val="bg1"/>
              </a:solidFill>
              <a:latin typeface="BNPP Sans"/>
            </a:endParaRPr>
          </a:p>
          <a:p>
            <a:endParaRPr lang="en-US" sz="1800" dirty="0">
              <a:solidFill>
                <a:schemeClr val="bg1"/>
              </a:solidFill>
              <a:latin typeface="BNPP Sans"/>
            </a:endParaRPr>
          </a:p>
          <a:p>
            <a:r>
              <a:rPr lang="fr-FR" sz="1800" dirty="0">
                <a:solidFill>
                  <a:schemeClr val="bg1"/>
                </a:solidFill>
                <a:latin typeface="BNPP Sans"/>
              </a:rPr>
              <a:t>A travers ce dispositif, BNP Paribas s'engage aux côtés des acteurs associatifs de terrain des QPV, en soutien de leurs initiatives, grâce à un accompagnement personnalisé (appui stratégique et opérationnel) et un soutien financier à hauteur de 3 000 € chaque année, pendant 3 an, pour chaque association lauréate.</a:t>
            </a:r>
            <a:endParaRPr lang="en-US" sz="1800" dirty="0">
              <a:solidFill>
                <a:schemeClr val="bg1"/>
              </a:solidFill>
              <a:latin typeface="BNPP Sans"/>
            </a:endParaRPr>
          </a:p>
          <a:p>
            <a:r>
              <a:rPr lang="fr-FR" sz="1800" dirty="0">
                <a:solidFill>
                  <a:schemeClr val="bg1"/>
                </a:solidFill>
                <a:latin typeface="BNPP Sans"/>
              </a:rPr>
              <a:t>Chaque année près de 120 nouvelles associations sont accompagnées.</a:t>
            </a:r>
          </a:p>
        </p:txBody>
      </p:sp>
      <p:pic>
        <p:nvPicPr>
          <p:cNvPr id="7" name="Image 6">
            <a:extLst>
              <a:ext uri="{FF2B5EF4-FFF2-40B4-BE49-F238E27FC236}">
                <a16:creationId xmlns:a16="http://schemas.microsoft.com/office/drawing/2014/main" id="{D6ADB287-69E0-CAD6-D0D7-91540307EE01}"/>
              </a:ext>
            </a:extLst>
          </p:cNvPr>
          <p:cNvPicPr>
            <a:picLocks noChangeAspect="1"/>
          </p:cNvPicPr>
          <p:nvPr/>
        </p:nvPicPr>
        <p:blipFill>
          <a:blip r:embed="rId3"/>
          <a:srcRect l="11277" r="22446"/>
          <a:stretch>
            <a:fillRect/>
          </a:stretch>
        </p:blipFill>
        <p:spPr>
          <a:xfrm>
            <a:off x="6061075" y="0"/>
            <a:ext cx="6061075" cy="6108604"/>
          </a:xfrm>
          <a:prstGeom prst="rect">
            <a:avLst/>
          </a:prstGeom>
        </p:spPr>
      </p:pic>
    </p:spTree>
    <p:extLst>
      <p:ext uri="{BB962C8B-B14F-4D97-AF65-F5344CB8AC3E}">
        <p14:creationId xmlns:p14="http://schemas.microsoft.com/office/powerpoint/2010/main" val="2042803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Connecteur droit 28">
            <a:extLst>
              <a:ext uri="{FF2B5EF4-FFF2-40B4-BE49-F238E27FC236}">
                <a16:creationId xmlns:a16="http://schemas.microsoft.com/office/drawing/2014/main" id="{1BD0360E-C21B-F156-93F4-2CB69D1B3DC5}"/>
              </a:ext>
            </a:extLst>
          </p:cNvPr>
          <p:cNvCxnSpPr>
            <a:cxnSpLocks/>
            <a:endCxn id="18" idx="2"/>
          </p:cNvCxnSpPr>
          <p:nvPr/>
        </p:nvCxnSpPr>
        <p:spPr>
          <a:xfrm flipV="1">
            <a:off x="7269790" y="2157755"/>
            <a:ext cx="0" cy="509895"/>
          </a:xfrm>
          <a:prstGeom prst="line">
            <a:avLst/>
          </a:prstGeom>
          <a:ln w="3175">
            <a:gradFill>
              <a:gsLst>
                <a:gs pos="100000">
                  <a:schemeClr val="accent1">
                    <a:lumMod val="5000"/>
                    <a:lumOff val="95000"/>
                  </a:schemeClr>
                </a:gs>
                <a:gs pos="35000">
                  <a:schemeClr val="accent6">
                    <a:lumMod val="60000"/>
                    <a:lumOff val="40000"/>
                  </a:schemeClr>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2" name="Subtitle 1"/>
          <p:cNvSpPr>
            <a:spLocks noGrp="1"/>
          </p:cNvSpPr>
          <p:nvPr>
            <p:ph type="subTitle" idx="1"/>
          </p:nvPr>
        </p:nvSpPr>
        <p:spPr/>
        <p:txBody>
          <a:bodyPr/>
          <a:lstStyle/>
          <a:p>
            <a:r>
              <a:rPr lang="fr-FR" b="1" dirty="0">
                <a:solidFill>
                  <a:schemeClr val="tx2"/>
                </a:solidFill>
              </a:rPr>
              <a:t>CALENDRIER 2026</a:t>
            </a:r>
          </a:p>
        </p:txBody>
      </p:sp>
      <p:cxnSp>
        <p:nvCxnSpPr>
          <p:cNvPr id="6" name="Straight Connector 5"/>
          <p:cNvCxnSpPr>
            <a:cxnSpLocks/>
          </p:cNvCxnSpPr>
          <p:nvPr/>
        </p:nvCxnSpPr>
        <p:spPr>
          <a:xfrm flipV="1">
            <a:off x="913044" y="3238851"/>
            <a:ext cx="10480711" cy="24316"/>
          </a:xfrm>
          <a:prstGeom prst="line">
            <a:avLst/>
          </a:prstGeom>
          <a:noFill/>
          <a:ln w="19050" cap="flat" cmpd="sng" algn="ctr">
            <a:solidFill>
              <a:schemeClr val="bg1">
                <a:lumMod val="75000"/>
              </a:schemeClr>
            </a:solidFill>
            <a:prstDash val="solid"/>
          </a:ln>
          <a:effectLst/>
        </p:spPr>
      </p:cxnSp>
      <p:sp>
        <p:nvSpPr>
          <p:cNvPr id="13" name="Oval 12"/>
          <p:cNvSpPr/>
          <p:nvPr/>
        </p:nvSpPr>
        <p:spPr>
          <a:xfrm>
            <a:off x="7116385" y="3124749"/>
            <a:ext cx="285820" cy="285820"/>
          </a:xfrm>
          <a:prstGeom prst="ellipse">
            <a:avLst/>
          </a:prstGeom>
          <a:solidFill>
            <a:schemeClr val="accent4"/>
          </a:solidFill>
          <a:ln w="9525" cap="flat" cmpd="sng" algn="ctr">
            <a:solidFill>
              <a:schemeClr val="bg1">
                <a:lumMod val="75000"/>
              </a:schemeClr>
            </a:solidFill>
            <a:prstDash val="solid"/>
          </a:ln>
          <a:effectLst/>
        </p:spPr>
        <p:txBody>
          <a:bodyPr rot="0" spcFirstLastPara="0" vertOverflow="overflow" horzOverflow="overflow" vert="horz" wrap="square" lIns="91373" tIns="45686" rIns="91373" bIns="45686" numCol="1" spcCol="0" rtlCol="0" fromWordArt="0" anchor="ctr" anchorCtr="0" forceAA="0" compatLnSpc="1">
            <a:prstTxWarp prst="textNoShape">
              <a:avLst/>
            </a:prstTxWarp>
            <a:noAutofit/>
          </a:bodyPr>
          <a:lstStyle/>
          <a:p>
            <a:pPr algn="ctr" defTabSz="1085415"/>
            <a:endParaRPr lang="en-US" sz="2800" kern="0" dirty="0">
              <a:solidFill>
                <a:prstClr val="white"/>
              </a:solidFill>
              <a:latin typeface="BNPP Sans Light" pitchFamily="50" charset="0"/>
            </a:endParaRPr>
          </a:p>
        </p:txBody>
      </p:sp>
      <p:sp>
        <p:nvSpPr>
          <p:cNvPr id="15" name="TextBox 14"/>
          <p:cNvSpPr txBox="1"/>
          <p:nvPr/>
        </p:nvSpPr>
        <p:spPr>
          <a:xfrm>
            <a:off x="2339379" y="4215422"/>
            <a:ext cx="4222990" cy="1477184"/>
          </a:xfrm>
          <a:prstGeom prst="rect">
            <a:avLst/>
          </a:prstGeom>
          <a:noFill/>
        </p:spPr>
        <p:txBody>
          <a:bodyPr wrap="square" lIns="91297" tIns="45649" rIns="91297" bIns="45649" rtlCol="0" anchor="t">
            <a:spAutoFit/>
          </a:bodyPr>
          <a:lstStyle/>
          <a:p>
            <a:pPr algn="ctr" defTabSz="1085415"/>
            <a:r>
              <a:rPr lang="fr-FR" sz="1800" b="1" dirty="0">
                <a:solidFill>
                  <a:schemeClr val="accent3"/>
                </a:solidFill>
                <a:latin typeface="BNPP Sans Condensed"/>
                <a:cs typeface="Roboto Black"/>
              </a:rPr>
              <a:t>10 mars  – 24 mai</a:t>
            </a:r>
          </a:p>
          <a:p>
            <a:pPr algn="ctr" defTabSz="1085415"/>
            <a:r>
              <a:rPr lang="fr-FR" sz="1600" b="1" dirty="0">
                <a:solidFill>
                  <a:srgbClr val="737572"/>
                </a:solidFill>
                <a:latin typeface="BNPP Sans Light"/>
              </a:rPr>
              <a:t>Comité d'instruction</a:t>
            </a:r>
          </a:p>
          <a:p>
            <a:pPr algn="ctr" defTabSz="1085415"/>
            <a:endParaRPr lang="fr-FR" sz="1400" dirty="0">
              <a:solidFill>
                <a:srgbClr val="737572"/>
              </a:solidFill>
              <a:latin typeface="BNPP Sans Light"/>
              <a:cs typeface="Roboto Regular"/>
            </a:endParaRPr>
          </a:p>
          <a:p>
            <a:pPr algn="ctr" defTabSz="1085415"/>
            <a:r>
              <a:rPr lang="fr-FR" sz="1400" dirty="0">
                <a:solidFill>
                  <a:srgbClr val="737572"/>
                </a:solidFill>
                <a:latin typeface="BNPP Sans Light"/>
                <a:cs typeface="Roboto Regular"/>
              </a:rPr>
              <a:t>C</a:t>
            </a:r>
            <a:r>
              <a:rPr lang="fr-FR" sz="1400" dirty="0">
                <a:solidFill>
                  <a:schemeClr val="tx1">
                    <a:lumMod val="50000"/>
                    <a:lumOff val="50000"/>
                  </a:schemeClr>
                </a:solidFill>
                <a:latin typeface="BNPP Sans Light"/>
              </a:rPr>
              <a:t>ontrôle de l’éligibilité, instruction et évaluation</a:t>
            </a:r>
            <a:endParaRPr lang="fr-FR" dirty="0">
              <a:solidFill>
                <a:schemeClr val="tx1">
                  <a:lumMod val="50000"/>
                  <a:lumOff val="50000"/>
                </a:schemeClr>
              </a:solidFill>
            </a:endParaRPr>
          </a:p>
          <a:p>
            <a:pPr algn="ctr" defTabSz="1085415"/>
            <a:r>
              <a:rPr lang="fr-FR" sz="1400" dirty="0">
                <a:solidFill>
                  <a:schemeClr val="tx1">
                    <a:lumMod val="50000"/>
                    <a:lumOff val="50000"/>
                  </a:schemeClr>
                </a:solidFill>
                <a:latin typeface="BNPP Sans Light"/>
              </a:rPr>
              <a:t>par les équipes de BNP Paribas</a:t>
            </a:r>
          </a:p>
          <a:p>
            <a:pPr algn="ctr" defTabSz="1085415"/>
            <a:endParaRPr lang="fr-FR" sz="1400" dirty="0">
              <a:solidFill>
                <a:schemeClr val="tx1">
                  <a:lumMod val="50000"/>
                  <a:lumOff val="50000"/>
                </a:schemeClr>
              </a:solidFill>
              <a:latin typeface="BNPP Sans Light" pitchFamily="50" charset="0"/>
              <a:cs typeface="Roboto Regular"/>
            </a:endParaRPr>
          </a:p>
        </p:txBody>
      </p:sp>
      <p:sp>
        <p:nvSpPr>
          <p:cNvPr id="17" name="TextBox 16"/>
          <p:cNvSpPr txBox="1"/>
          <p:nvPr/>
        </p:nvSpPr>
        <p:spPr>
          <a:xfrm>
            <a:off x="215262" y="1185096"/>
            <a:ext cx="3288226" cy="1046408"/>
          </a:xfrm>
          <a:prstGeom prst="rect">
            <a:avLst/>
          </a:prstGeom>
          <a:noFill/>
        </p:spPr>
        <p:txBody>
          <a:bodyPr wrap="square" lIns="91409" tIns="45704" rIns="91409" bIns="45704" rtlCol="0" anchor="t">
            <a:spAutoFit/>
          </a:bodyPr>
          <a:lstStyle/>
          <a:p>
            <a:pPr algn="ctr" defTabSz="1085415"/>
            <a:r>
              <a:rPr lang="fr-FR" sz="1800" b="1" dirty="0">
                <a:solidFill>
                  <a:srgbClr val="00685E"/>
                </a:solidFill>
                <a:latin typeface="BNPP Sans Condensed"/>
                <a:cs typeface="Roboto Black"/>
              </a:rPr>
              <a:t>28  janvier  – 9 mars</a:t>
            </a:r>
          </a:p>
          <a:p>
            <a:pPr algn="ctr" defTabSz="1085415"/>
            <a:r>
              <a:rPr lang="fr-FR" sz="1600" b="1" dirty="0">
                <a:solidFill>
                  <a:srgbClr val="737572"/>
                </a:solidFill>
                <a:latin typeface="BNPP Sans Light"/>
              </a:rPr>
              <a:t>Dépôt des dossiers </a:t>
            </a:r>
          </a:p>
          <a:p>
            <a:pPr algn="ctr" defTabSz="1085415"/>
            <a:endParaRPr lang="fr-FR" sz="1400" dirty="0">
              <a:solidFill>
                <a:srgbClr val="737572"/>
              </a:solidFill>
              <a:latin typeface="BNPP Sans Light"/>
              <a:cs typeface="Roboto Regular"/>
            </a:endParaRPr>
          </a:p>
          <a:p>
            <a:pPr algn="ctr" defTabSz="1085415"/>
            <a:r>
              <a:rPr lang="fr-FR" sz="1400" dirty="0">
                <a:solidFill>
                  <a:srgbClr val="737572"/>
                </a:solidFill>
                <a:latin typeface="BNPP Sans Light"/>
                <a:cs typeface="Roboto Regular"/>
              </a:rPr>
              <a:t>Sur la plateforme en ligne uniquement </a:t>
            </a:r>
            <a:endParaRPr lang="fr-FR" sz="1400" dirty="0">
              <a:solidFill>
                <a:srgbClr val="737572"/>
              </a:solidFill>
              <a:latin typeface="BNPP Sans Light" pitchFamily="50" charset="0"/>
              <a:cs typeface="Roboto Regular"/>
            </a:endParaRPr>
          </a:p>
        </p:txBody>
      </p:sp>
      <p:sp>
        <p:nvSpPr>
          <p:cNvPr id="18" name="TextBox 17"/>
          <p:cNvSpPr txBox="1"/>
          <p:nvPr/>
        </p:nvSpPr>
        <p:spPr>
          <a:xfrm>
            <a:off x="4761768" y="1245177"/>
            <a:ext cx="5016043" cy="1231074"/>
          </a:xfrm>
          <a:prstGeom prst="rect">
            <a:avLst/>
          </a:prstGeom>
          <a:noFill/>
        </p:spPr>
        <p:txBody>
          <a:bodyPr wrap="square" lIns="91409" tIns="45704" rIns="91409" bIns="45704" rtlCol="0" anchor="t">
            <a:spAutoFit/>
          </a:bodyPr>
          <a:lstStyle/>
          <a:p>
            <a:pPr algn="ctr" defTabSz="1085415"/>
            <a:r>
              <a:rPr lang="fr-FR" sz="1800" b="1" dirty="0">
                <a:solidFill>
                  <a:schemeClr val="accent6">
                    <a:lumMod val="75000"/>
                  </a:schemeClr>
                </a:solidFill>
                <a:latin typeface="BNPP Sans Condensed"/>
                <a:cs typeface="Roboto Black"/>
              </a:rPr>
              <a:t>24 juin</a:t>
            </a:r>
          </a:p>
          <a:p>
            <a:pPr algn="ctr" defTabSz="1085415"/>
            <a:r>
              <a:rPr lang="fr-FR" sz="1600" b="1" dirty="0">
                <a:solidFill>
                  <a:srgbClr val="737572"/>
                </a:solidFill>
                <a:latin typeface="BNPP Sans Light"/>
                <a:cs typeface="Roboto Regular"/>
              </a:rPr>
              <a:t>Comité de </a:t>
            </a:r>
            <a:r>
              <a:rPr lang="fr-FR" sz="1600" b="1" dirty="0">
                <a:solidFill>
                  <a:schemeClr val="tx1">
                    <a:lumMod val="50000"/>
                    <a:lumOff val="50000"/>
                  </a:schemeClr>
                </a:solidFill>
                <a:latin typeface="BNPP Sans Light"/>
                <a:cs typeface="Roboto Regular"/>
              </a:rPr>
              <a:t>décision de BNP Paribas</a:t>
            </a:r>
          </a:p>
          <a:p>
            <a:pPr algn="ctr" defTabSz="1085415"/>
            <a:endParaRPr lang="fr-FR" sz="1200" dirty="0">
              <a:solidFill>
                <a:schemeClr val="tx1">
                  <a:lumMod val="50000"/>
                  <a:lumOff val="50000"/>
                </a:schemeClr>
              </a:solidFill>
              <a:latin typeface="BNPP Sans Light"/>
            </a:endParaRPr>
          </a:p>
          <a:p>
            <a:pPr algn="ctr" defTabSz="1085415"/>
            <a:r>
              <a:rPr lang="fr-FR" sz="1400" dirty="0">
                <a:solidFill>
                  <a:schemeClr val="tx1">
                    <a:lumMod val="50000"/>
                    <a:lumOff val="50000"/>
                  </a:schemeClr>
                </a:solidFill>
                <a:latin typeface="BNPP Sans Light"/>
              </a:rPr>
              <a:t>Sélection et désignation des projets retenus</a:t>
            </a:r>
            <a:endParaRPr lang="fr-FR" sz="1400" dirty="0">
              <a:solidFill>
                <a:schemeClr val="tx1">
                  <a:lumMod val="50000"/>
                  <a:lumOff val="50000"/>
                </a:schemeClr>
              </a:solidFill>
            </a:endParaRPr>
          </a:p>
          <a:p>
            <a:pPr algn="ctr" defTabSz="1085415"/>
            <a:r>
              <a:rPr lang="fr-FR" sz="1400" dirty="0">
                <a:solidFill>
                  <a:schemeClr val="tx1">
                    <a:lumMod val="50000"/>
                    <a:lumOff val="50000"/>
                  </a:schemeClr>
                </a:solidFill>
                <a:latin typeface="BNPP Sans Light"/>
              </a:rPr>
              <a:t>Notification aux associations : 15 jours post-comité de décision</a:t>
            </a:r>
          </a:p>
        </p:txBody>
      </p:sp>
      <p:sp>
        <p:nvSpPr>
          <p:cNvPr id="19" name="Oval 18"/>
          <p:cNvSpPr/>
          <p:nvPr/>
        </p:nvSpPr>
        <p:spPr>
          <a:xfrm>
            <a:off x="809134" y="3120257"/>
            <a:ext cx="285820" cy="285820"/>
          </a:xfrm>
          <a:prstGeom prst="ellipse">
            <a:avLst/>
          </a:prstGeom>
          <a:solidFill>
            <a:srgbClr val="00685E"/>
          </a:solidFill>
          <a:ln w="9525" cap="flat" cmpd="sng" algn="ctr">
            <a:solidFill>
              <a:schemeClr val="bg1">
                <a:lumMod val="75000"/>
              </a:schemeClr>
            </a:solidFill>
            <a:prstDash val="solid"/>
          </a:ln>
          <a:effectLst/>
        </p:spPr>
        <p:txBody>
          <a:bodyPr rot="0" spcFirstLastPara="0" vertOverflow="overflow" horzOverflow="overflow" vert="horz" wrap="square" lIns="91373" tIns="45686" rIns="91373" bIns="45686" numCol="1" spcCol="0" rtlCol="0" fromWordArt="0" anchor="ctr" anchorCtr="0" forceAA="0" compatLnSpc="1">
            <a:prstTxWarp prst="textNoShape">
              <a:avLst/>
            </a:prstTxWarp>
            <a:noAutofit/>
          </a:bodyPr>
          <a:lstStyle/>
          <a:p>
            <a:pPr algn="ctr" defTabSz="1085415"/>
            <a:endParaRPr lang="en-US" sz="2800" kern="0" dirty="0">
              <a:solidFill>
                <a:prstClr val="white"/>
              </a:solidFill>
              <a:latin typeface="BNPP Sans Light" pitchFamily="50" charset="0"/>
            </a:endParaRPr>
          </a:p>
        </p:txBody>
      </p:sp>
      <p:sp>
        <p:nvSpPr>
          <p:cNvPr id="20" name="Oval 19"/>
          <p:cNvSpPr/>
          <p:nvPr/>
        </p:nvSpPr>
        <p:spPr>
          <a:xfrm>
            <a:off x="4296764" y="3113317"/>
            <a:ext cx="285820" cy="285820"/>
          </a:xfrm>
          <a:prstGeom prst="ellipse">
            <a:avLst/>
          </a:prstGeom>
          <a:solidFill>
            <a:schemeClr val="accent3"/>
          </a:solidFill>
          <a:ln w="9525" cap="flat" cmpd="sng" algn="ctr">
            <a:solidFill>
              <a:schemeClr val="bg1">
                <a:lumMod val="75000"/>
              </a:schemeClr>
            </a:solidFill>
            <a:prstDash val="solid"/>
          </a:ln>
          <a:effectLst/>
        </p:spPr>
        <p:txBody>
          <a:bodyPr rot="0" spcFirstLastPara="0" vertOverflow="overflow" horzOverflow="overflow" vert="horz" wrap="square" lIns="91373" tIns="45686" rIns="91373" bIns="45686" numCol="1" spcCol="0" rtlCol="0" fromWordArt="0" anchor="ctr" anchorCtr="0" forceAA="0" compatLnSpc="1">
            <a:prstTxWarp prst="textNoShape">
              <a:avLst/>
            </a:prstTxWarp>
            <a:noAutofit/>
          </a:bodyPr>
          <a:lstStyle/>
          <a:p>
            <a:pPr algn="ctr" defTabSz="1085415"/>
            <a:endParaRPr lang="en-US" sz="2800" kern="0" dirty="0">
              <a:solidFill>
                <a:prstClr val="white"/>
              </a:solidFill>
              <a:latin typeface="BNPP Sans Light" pitchFamily="50" charset="0"/>
            </a:endParaRPr>
          </a:p>
        </p:txBody>
      </p:sp>
      <p:sp>
        <p:nvSpPr>
          <p:cNvPr id="22" name="Oval 12"/>
          <p:cNvSpPr/>
          <p:nvPr/>
        </p:nvSpPr>
        <p:spPr>
          <a:xfrm>
            <a:off x="9753561" y="3101075"/>
            <a:ext cx="285820" cy="285820"/>
          </a:xfrm>
          <a:prstGeom prst="ellipse">
            <a:avLst/>
          </a:prstGeom>
          <a:solidFill>
            <a:schemeClr val="accent1">
              <a:lumMod val="75000"/>
            </a:schemeClr>
          </a:solidFill>
          <a:ln w="9525" cap="flat" cmpd="sng" algn="ctr">
            <a:solidFill>
              <a:schemeClr val="bg1">
                <a:lumMod val="75000"/>
              </a:schemeClr>
            </a:solidFill>
            <a:prstDash val="solid"/>
          </a:ln>
          <a:effectLst/>
        </p:spPr>
        <p:txBody>
          <a:bodyPr rot="0" spcFirstLastPara="0" vertOverflow="overflow" horzOverflow="overflow" vert="horz" wrap="square" lIns="91373" tIns="45686" rIns="91373" bIns="45686" numCol="1" spcCol="0" rtlCol="0" fromWordArt="0" anchor="ctr" anchorCtr="0" forceAA="0" compatLnSpc="1">
            <a:prstTxWarp prst="textNoShape">
              <a:avLst/>
            </a:prstTxWarp>
            <a:noAutofit/>
          </a:bodyPr>
          <a:lstStyle/>
          <a:p>
            <a:pPr algn="ctr" defTabSz="1085415"/>
            <a:endParaRPr lang="en-US" sz="2800" kern="0" dirty="0">
              <a:solidFill>
                <a:prstClr val="white"/>
              </a:solidFill>
              <a:latin typeface="BNPP Sans Light" pitchFamily="50" charset="0"/>
            </a:endParaRPr>
          </a:p>
        </p:txBody>
      </p:sp>
      <p:sp>
        <p:nvSpPr>
          <p:cNvPr id="24" name="TextBox 17"/>
          <p:cNvSpPr txBox="1"/>
          <p:nvPr/>
        </p:nvSpPr>
        <p:spPr>
          <a:xfrm>
            <a:off x="8333227" y="4322808"/>
            <a:ext cx="3120725" cy="1261852"/>
          </a:xfrm>
          <a:prstGeom prst="rect">
            <a:avLst/>
          </a:prstGeom>
          <a:noFill/>
        </p:spPr>
        <p:txBody>
          <a:bodyPr wrap="square" lIns="91409" tIns="45704" rIns="91409" bIns="45704" rtlCol="0" anchor="t">
            <a:spAutoFit/>
          </a:bodyPr>
          <a:lstStyle/>
          <a:p>
            <a:pPr algn="ctr" defTabSz="1085415"/>
            <a:r>
              <a:rPr lang="fr-FR" sz="1800" b="1" dirty="0">
                <a:solidFill>
                  <a:schemeClr val="accent1">
                    <a:lumMod val="75000"/>
                  </a:schemeClr>
                </a:solidFill>
                <a:latin typeface="BNPP Sans Condensed"/>
                <a:cs typeface="Roboto Black"/>
              </a:rPr>
              <a:t>A partir de septembre</a:t>
            </a:r>
          </a:p>
          <a:p>
            <a:pPr algn="ctr" defTabSz="1085415"/>
            <a:r>
              <a:rPr lang="fr-FR" sz="1600" b="1" dirty="0">
                <a:solidFill>
                  <a:srgbClr val="737572"/>
                </a:solidFill>
                <a:latin typeface="BNPP Sans Light"/>
              </a:rPr>
              <a:t>Déblocage des fonds </a:t>
            </a:r>
          </a:p>
          <a:p>
            <a:pPr algn="ctr" defTabSz="1085415"/>
            <a:endParaRPr lang="fr-FR" sz="1400" dirty="0">
              <a:solidFill>
                <a:srgbClr val="737572"/>
              </a:solidFill>
              <a:latin typeface="BNPP Sans Light"/>
            </a:endParaRPr>
          </a:p>
          <a:p>
            <a:pPr algn="ctr" defTabSz="1085415"/>
            <a:r>
              <a:rPr lang="fr-FR" sz="1400" dirty="0">
                <a:solidFill>
                  <a:srgbClr val="737572"/>
                </a:solidFill>
                <a:latin typeface="BNPP Sans Light"/>
              </a:rPr>
              <a:t>Via la Fondation de France</a:t>
            </a:r>
            <a:endParaRPr lang="fr-FR" dirty="0"/>
          </a:p>
          <a:p>
            <a:pPr algn="ctr" defTabSz="1085415"/>
            <a:r>
              <a:rPr lang="fr-FR" sz="1400" dirty="0">
                <a:solidFill>
                  <a:srgbClr val="737572"/>
                </a:solidFill>
                <a:latin typeface="BNPP Sans Light"/>
              </a:rPr>
              <a:t> </a:t>
            </a:r>
          </a:p>
        </p:txBody>
      </p:sp>
      <p:cxnSp>
        <p:nvCxnSpPr>
          <p:cNvPr id="10" name="Connecteur droit 9">
            <a:extLst>
              <a:ext uri="{FF2B5EF4-FFF2-40B4-BE49-F238E27FC236}">
                <a16:creationId xmlns:a16="http://schemas.microsoft.com/office/drawing/2014/main" id="{2CD58C47-A941-AF0B-5406-BE9CC8D66784}"/>
              </a:ext>
            </a:extLst>
          </p:cNvPr>
          <p:cNvCxnSpPr>
            <a:cxnSpLocks/>
          </p:cNvCxnSpPr>
          <p:nvPr/>
        </p:nvCxnSpPr>
        <p:spPr>
          <a:xfrm flipV="1">
            <a:off x="941653" y="2495239"/>
            <a:ext cx="0" cy="635409"/>
          </a:xfrm>
          <a:prstGeom prst="line">
            <a:avLst/>
          </a:prstGeom>
          <a:ln w="3175">
            <a:gradFill>
              <a:gsLst>
                <a:gs pos="100000">
                  <a:schemeClr val="accent1">
                    <a:lumMod val="5000"/>
                    <a:lumOff val="95000"/>
                  </a:schemeClr>
                </a:gs>
                <a:gs pos="35000">
                  <a:srgbClr val="0F8F6D"/>
                </a:gs>
              </a:gsLst>
              <a:lin ang="5400000" scaled="1"/>
            </a:gradFill>
            <a:prstDash val="dash"/>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24C8C8CB-A371-7CF5-6922-66BAF6637345}"/>
              </a:ext>
            </a:extLst>
          </p:cNvPr>
          <p:cNvCxnSpPr>
            <a:cxnSpLocks/>
          </p:cNvCxnSpPr>
          <p:nvPr/>
        </p:nvCxnSpPr>
        <p:spPr>
          <a:xfrm flipV="1">
            <a:off x="4440910" y="3406077"/>
            <a:ext cx="0" cy="635409"/>
          </a:xfrm>
          <a:prstGeom prst="line">
            <a:avLst/>
          </a:prstGeom>
          <a:ln w="3175">
            <a:gradFill>
              <a:gsLst>
                <a:gs pos="35000">
                  <a:srgbClr val="92D050"/>
                </a:gs>
                <a:gs pos="100000">
                  <a:schemeClr val="bg1"/>
                </a:gs>
              </a:gsLst>
              <a:lin ang="5400000" scaled="1"/>
            </a:gradFill>
            <a:prstDash val="dash"/>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998B0AEE-1D36-E5CE-C3DA-5D5D4A9E4C4E}"/>
              </a:ext>
            </a:extLst>
          </p:cNvPr>
          <p:cNvCxnSpPr>
            <a:cxnSpLocks/>
            <a:stCxn id="22" idx="4"/>
          </p:cNvCxnSpPr>
          <p:nvPr/>
        </p:nvCxnSpPr>
        <p:spPr>
          <a:xfrm>
            <a:off x="9896471" y="3386895"/>
            <a:ext cx="0" cy="593183"/>
          </a:xfrm>
          <a:prstGeom prst="line">
            <a:avLst/>
          </a:prstGeom>
          <a:ln w="3175">
            <a:gradFill>
              <a:gsLst>
                <a:gs pos="100000">
                  <a:schemeClr val="accent1">
                    <a:lumMod val="5000"/>
                    <a:lumOff val="95000"/>
                  </a:schemeClr>
                </a:gs>
                <a:gs pos="35000">
                  <a:srgbClr val="0F8F6D"/>
                </a:gs>
              </a:gsLst>
              <a:lin ang="5400000" scaled="1"/>
            </a:gra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9194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502A5-874B-EE98-5DFC-0873388A8435}"/>
            </a:ext>
          </a:extLst>
        </p:cNvPr>
        <p:cNvGrpSpPr/>
        <p:nvPr/>
      </p:nvGrpSpPr>
      <p:grpSpPr>
        <a:xfrm>
          <a:off x="0" y="0"/>
          <a:ext cx="0" cy="0"/>
          <a:chOff x="0" y="0"/>
          <a:chExt cx="0" cy="0"/>
        </a:xfrm>
      </p:grpSpPr>
      <p:cxnSp>
        <p:nvCxnSpPr>
          <p:cNvPr id="29" name="Connecteur droit 28">
            <a:extLst>
              <a:ext uri="{FF2B5EF4-FFF2-40B4-BE49-F238E27FC236}">
                <a16:creationId xmlns:a16="http://schemas.microsoft.com/office/drawing/2014/main" id="{A1EF9009-8C41-5822-1C96-247371B34709}"/>
              </a:ext>
            </a:extLst>
          </p:cNvPr>
          <p:cNvCxnSpPr>
            <a:cxnSpLocks/>
          </p:cNvCxnSpPr>
          <p:nvPr/>
        </p:nvCxnSpPr>
        <p:spPr>
          <a:xfrm flipV="1">
            <a:off x="7269790" y="2207390"/>
            <a:ext cx="0" cy="1097252"/>
          </a:xfrm>
          <a:prstGeom prst="line">
            <a:avLst/>
          </a:prstGeom>
          <a:ln w="3175">
            <a:gradFill>
              <a:gsLst>
                <a:gs pos="100000">
                  <a:schemeClr val="accent1">
                    <a:lumMod val="5000"/>
                    <a:lumOff val="95000"/>
                  </a:schemeClr>
                </a:gs>
                <a:gs pos="35000">
                  <a:schemeClr val="accent6">
                    <a:lumMod val="60000"/>
                    <a:lumOff val="40000"/>
                  </a:schemeClr>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2" name="Subtitle 1">
            <a:extLst>
              <a:ext uri="{FF2B5EF4-FFF2-40B4-BE49-F238E27FC236}">
                <a16:creationId xmlns:a16="http://schemas.microsoft.com/office/drawing/2014/main" id="{069DEB40-CCA0-25B7-0B3E-D8090EC79F23}"/>
              </a:ext>
            </a:extLst>
          </p:cNvPr>
          <p:cNvSpPr>
            <a:spLocks noGrp="1"/>
          </p:cNvSpPr>
          <p:nvPr>
            <p:ph type="subTitle" idx="1"/>
          </p:nvPr>
        </p:nvSpPr>
        <p:spPr/>
        <p:txBody>
          <a:bodyPr/>
          <a:lstStyle/>
          <a:p>
            <a:r>
              <a:rPr lang="fr-FR" dirty="0">
                <a:solidFill>
                  <a:schemeClr val="tx2"/>
                </a:solidFill>
              </a:rPr>
              <a:t>CALENDRIER 2025</a:t>
            </a:r>
          </a:p>
        </p:txBody>
      </p:sp>
      <p:cxnSp>
        <p:nvCxnSpPr>
          <p:cNvPr id="6" name="Straight Connector 5">
            <a:extLst>
              <a:ext uri="{FF2B5EF4-FFF2-40B4-BE49-F238E27FC236}">
                <a16:creationId xmlns:a16="http://schemas.microsoft.com/office/drawing/2014/main" id="{7BE5C886-54F2-99F8-87E0-7C114305D16D}"/>
              </a:ext>
            </a:extLst>
          </p:cNvPr>
          <p:cNvCxnSpPr>
            <a:cxnSpLocks/>
          </p:cNvCxnSpPr>
          <p:nvPr/>
        </p:nvCxnSpPr>
        <p:spPr>
          <a:xfrm flipV="1">
            <a:off x="913044" y="3238851"/>
            <a:ext cx="10480711" cy="24316"/>
          </a:xfrm>
          <a:prstGeom prst="line">
            <a:avLst/>
          </a:prstGeom>
          <a:noFill/>
          <a:ln w="19050" cap="flat" cmpd="sng" algn="ctr">
            <a:solidFill>
              <a:schemeClr val="bg1">
                <a:lumMod val="75000"/>
              </a:schemeClr>
            </a:solidFill>
            <a:prstDash val="solid"/>
          </a:ln>
          <a:effectLst/>
        </p:spPr>
      </p:cxnSp>
      <p:sp>
        <p:nvSpPr>
          <p:cNvPr id="13" name="Oval 12">
            <a:extLst>
              <a:ext uri="{FF2B5EF4-FFF2-40B4-BE49-F238E27FC236}">
                <a16:creationId xmlns:a16="http://schemas.microsoft.com/office/drawing/2014/main" id="{FC4ECFEC-13D2-DE16-4C3A-16F48B5B6E6F}"/>
              </a:ext>
            </a:extLst>
          </p:cNvPr>
          <p:cNvSpPr/>
          <p:nvPr/>
        </p:nvSpPr>
        <p:spPr>
          <a:xfrm>
            <a:off x="7116385" y="3124749"/>
            <a:ext cx="285820" cy="285820"/>
          </a:xfrm>
          <a:prstGeom prst="ellipse">
            <a:avLst/>
          </a:prstGeom>
          <a:solidFill>
            <a:schemeClr val="accent4"/>
          </a:solidFill>
          <a:ln w="9525" cap="flat" cmpd="sng" algn="ctr">
            <a:solidFill>
              <a:schemeClr val="bg1">
                <a:lumMod val="75000"/>
              </a:schemeClr>
            </a:solidFill>
            <a:prstDash val="solid"/>
          </a:ln>
          <a:effectLst/>
        </p:spPr>
        <p:txBody>
          <a:bodyPr rot="0" spcFirstLastPara="0" vertOverflow="overflow" horzOverflow="overflow" vert="horz" wrap="square" lIns="91373" tIns="45686" rIns="91373" bIns="45686" numCol="1" spcCol="0" rtlCol="0" fromWordArt="0" anchor="ctr" anchorCtr="0" forceAA="0" compatLnSpc="1">
            <a:prstTxWarp prst="textNoShape">
              <a:avLst/>
            </a:prstTxWarp>
            <a:noAutofit/>
          </a:bodyPr>
          <a:lstStyle/>
          <a:p>
            <a:pPr algn="ctr" defTabSz="1085415"/>
            <a:endParaRPr lang="en-US" sz="2800" kern="0">
              <a:solidFill>
                <a:prstClr val="white"/>
              </a:solidFill>
              <a:latin typeface="BNPP Sans Light" pitchFamily="50" charset="0"/>
            </a:endParaRPr>
          </a:p>
        </p:txBody>
      </p:sp>
      <p:sp>
        <p:nvSpPr>
          <p:cNvPr id="15" name="TextBox 14">
            <a:extLst>
              <a:ext uri="{FF2B5EF4-FFF2-40B4-BE49-F238E27FC236}">
                <a16:creationId xmlns:a16="http://schemas.microsoft.com/office/drawing/2014/main" id="{67C1B96E-F65F-D19A-1FA5-6E8FA5B8BF38}"/>
              </a:ext>
            </a:extLst>
          </p:cNvPr>
          <p:cNvSpPr txBox="1"/>
          <p:nvPr/>
        </p:nvSpPr>
        <p:spPr>
          <a:xfrm>
            <a:off x="2339379" y="4215422"/>
            <a:ext cx="4222990" cy="1877294"/>
          </a:xfrm>
          <a:prstGeom prst="rect">
            <a:avLst/>
          </a:prstGeom>
          <a:noFill/>
        </p:spPr>
        <p:txBody>
          <a:bodyPr wrap="square" lIns="91297" tIns="45649" rIns="91297" bIns="45649" rtlCol="0">
            <a:spAutoFit/>
          </a:bodyPr>
          <a:lstStyle/>
          <a:p>
            <a:pPr algn="ctr" defTabSz="1085415"/>
            <a:r>
              <a:rPr lang="fr-FR" sz="1800" b="1" dirty="0">
                <a:solidFill>
                  <a:schemeClr val="accent3"/>
                </a:solidFill>
                <a:latin typeface="BNPP Sans Condensed" pitchFamily="50" charset="0"/>
                <a:cs typeface="Roboto Black"/>
              </a:rPr>
              <a:t>10 mars  – 24 mai</a:t>
            </a:r>
          </a:p>
          <a:p>
            <a:pPr algn="ctr" defTabSz="1085415"/>
            <a:r>
              <a:rPr lang="fr-FR" sz="1400" dirty="0">
                <a:solidFill>
                  <a:srgbClr val="737572"/>
                </a:solidFill>
                <a:latin typeface="BNPP Sans Light" pitchFamily="50" charset="0"/>
                <a:cs typeface="Roboto Regular"/>
              </a:rPr>
              <a:t>Contrôle de l’éligibilité, i</a:t>
            </a:r>
            <a:r>
              <a:rPr lang="fr-FR" sz="1400" dirty="0">
                <a:solidFill>
                  <a:schemeClr val="tx1">
                    <a:lumMod val="50000"/>
                    <a:lumOff val="50000"/>
                  </a:schemeClr>
                </a:solidFill>
                <a:latin typeface="BNPP Sans Light" pitchFamily="50" charset="0"/>
                <a:cs typeface="Roboto Regular"/>
              </a:rPr>
              <a:t>nstruction et évaluation</a:t>
            </a:r>
          </a:p>
          <a:p>
            <a:pPr algn="ctr" defTabSz="1085415"/>
            <a:endParaRPr lang="fr-FR" sz="1400" dirty="0">
              <a:solidFill>
                <a:schemeClr val="tx1">
                  <a:lumMod val="50000"/>
                  <a:lumOff val="50000"/>
                </a:schemeClr>
              </a:solidFill>
              <a:latin typeface="BNPP Sans Light" pitchFamily="50" charset="0"/>
              <a:cs typeface="Roboto Regular"/>
            </a:endParaRPr>
          </a:p>
          <a:p>
            <a:pPr algn="ctr" defTabSz="1085415"/>
            <a:r>
              <a:rPr lang="fr-FR" sz="1400" dirty="0">
                <a:solidFill>
                  <a:schemeClr val="tx1">
                    <a:lumMod val="50000"/>
                    <a:lumOff val="50000"/>
                  </a:schemeClr>
                </a:solidFill>
                <a:highlight>
                  <a:srgbClr val="FFFF00"/>
                </a:highlight>
                <a:latin typeface="BNPP Sans Light" pitchFamily="50" charset="0"/>
                <a:cs typeface="Roboto Regular"/>
              </a:rPr>
              <a:t>10/03-13/04 : </a:t>
            </a:r>
            <a:r>
              <a:rPr lang="fr-FR" sz="1400" dirty="0" err="1">
                <a:solidFill>
                  <a:schemeClr val="tx1">
                    <a:lumMod val="50000"/>
                    <a:lumOff val="50000"/>
                  </a:schemeClr>
                </a:solidFill>
                <a:highlight>
                  <a:srgbClr val="FFFF00"/>
                </a:highlight>
                <a:latin typeface="BNPP Sans Light" pitchFamily="50" charset="0"/>
                <a:cs typeface="Roboto Regular"/>
              </a:rPr>
              <a:t>eval</a:t>
            </a:r>
            <a:r>
              <a:rPr lang="fr-FR" sz="1400" dirty="0">
                <a:solidFill>
                  <a:schemeClr val="tx1">
                    <a:lumMod val="50000"/>
                    <a:lumOff val="50000"/>
                  </a:schemeClr>
                </a:solidFill>
                <a:highlight>
                  <a:srgbClr val="FFFF00"/>
                </a:highlight>
                <a:latin typeface="BNPP Sans Light" pitchFamily="50" charset="0"/>
                <a:cs typeface="Roboto Regular"/>
              </a:rPr>
              <a:t> 1</a:t>
            </a:r>
          </a:p>
          <a:p>
            <a:pPr algn="ctr" defTabSz="1085415"/>
            <a:r>
              <a:rPr lang="fr-FR" sz="1400" dirty="0">
                <a:solidFill>
                  <a:schemeClr val="tx1">
                    <a:lumMod val="50000"/>
                    <a:lumOff val="50000"/>
                  </a:schemeClr>
                </a:solidFill>
                <a:highlight>
                  <a:srgbClr val="FFFF00"/>
                </a:highlight>
                <a:latin typeface="BNPP Sans Light" pitchFamily="50" charset="0"/>
                <a:cs typeface="Roboto Regular"/>
              </a:rPr>
              <a:t>14/04/ - 24/05 : </a:t>
            </a:r>
            <a:r>
              <a:rPr lang="fr-FR" sz="1400" dirty="0" err="1">
                <a:solidFill>
                  <a:schemeClr val="tx1">
                    <a:lumMod val="50000"/>
                    <a:lumOff val="50000"/>
                  </a:schemeClr>
                </a:solidFill>
                <a:highlight>
                  <a:srgbClr val="FFFF00"/>
                </a:highlight>
                <a:latin typeface="BNPP Sans Light" pitchFamily="50" charset="0"/>
                <a:cs typeface="Roboto Regular"/>
              </a:rPr>
              <a:t>eval</a:t>
            </a:r>
            <a:r>
              <a:rPr lang="fr-FR" sz="1400" dirty="0">
                <a:solidFill>
                  <a:schemeClr val="tx1">
                    <a:lumMod val="50000"/>
                    <a:lumOff val="50000"/>
                  </a:schemeClr>
                </a:solidFill>
                <a:highlight>
                  <a:srgbClr val="FFFF00"/>
                </a:highlight>
                <a:latin typeface="BNPP Sans Light" pitchFamily="50" charset="0"/>
                <a:cs typeface="Roboto Regular"/>
              </a:rPr>
              <a:t> 2</a:t>
            </a:r>
          </a:p>
          <a:p>
            <a:pPr algn="ctr" defTabSz="1085415"/>
            <a:r>
              <a:rPr lang="fr-FR" sz="1400" dirty="0">
                <a:solidFill>
                  <a:schemeClr val="tx1">
                    <a:lumMod val="50000"/>
                    <a:lumOff val="50000"/>
                  </a:schemeClr>
                </a:solidFill>
                <a:highlight>
                  <a:srgbClr val="FFFF00"/>
                </a:highlight>
                <a:latin typeface="BNPP Sans Light" pitchFamily="50" charset="0"/>
                <a:cs typeface="Roboto Regular"/>
              </a:rPr>
              <a:t>24/05- 17/06 : pré-comité DR</a:t>
            </a:r>
          </a:p>
          <a:p>
            <a:pPr algn="ctr" defTabSz="1085415"/>
            <a:endParaRPr lang="fr-FR" sz="1400" dirty="0">
              <a:solidFill>
                <a:schemeClr val="tx1">
                  <a:lumMod val="50000"/>
                  <a:lumOff val="50000"/>
                </a:schemeClr>
              </a:solidFill>
              <a:latin typeface="BNPP Sans Light" pitchFamily="50" charset="0"/>
              <a:cs typeface="Roboto Regular"/>
            </a:endParaRPr>
          </a:p>
          <a:p>
            <a:pPr algn="ctr" defTabSz="1085415"/>
            <a:endParaRPr lang="fr-FR" sz="1400" dirty="0">
              <a:solidFill>
                <a:schemeClr val="tx1">
                  <a:lumMod val="50000"/>
                  <a:lumOff val="50000"/>
                </a:schemeClr>
              </a:solidFill>
              <a:latin typeface="BNPP Sans Light" pitchFamily="50" charset="0"/>
              <a:cs typeface="Roboto Regular"/>
            </a:endParaRPr>
          </a:p>
        </p:txBody>
      </p:sp>
      <p:sp>
        <p:nvSpPr>
          <p:cNvPr id="17" name="TextBox 16">
            <a:extLst>
              <a:ext uri="{FF2B5EF4-FFF2-40B4-BE49-F238E27FC236}">
                <a16:creationId xmlns:a16="http://schemas.microsoft.com/office/drawing/2014/main" id="{0A9CA29D-F979-7E02-1086-B4F1091B0B5E}"/>
              </a:ext>
            </a:extLst>
          </p:cNvPr>
          <p:cNvSpPr txBox="1"/>
          <p:nvPr/>
        </p:nvSpPr>
        <p:spPr>
          <a:xfrm>
            <a:off x="215262" y="1503592"/>
            <a:ext cx="2456019" cy="584743"/>
          </a:xfrm>
          <a:prstGeom prst="rect">
            <a:avLst/>
          </a:prstGeom>
          <a:noFill/>
        </p:spPr>
        <p:txBody>
          <a:bodyPr wrap="square" lIns="91409" tIns="45704" rIns="91409" bIns="45704" rtlCol="0">
            <a:spAutoFit/>
          </a:bodyPr>
          <a:lstStyle/>
          <a:p>
            <a:pPr algn="ctr" defTabSz="1085415"/>
            <a:r>
              <a:rPr lang="fr-FR" sz="1800" b="1" dirty="0">
                <a:solidFill>
                  <a:srgbClr val="00685E"/>
                </a:solidFill>
                <a:latin typeface="BNPP Sans Condensed" pitchFamily="50" charset="0"/>
                <a:cs typeface="Roboto Black"/>
              </a:rPr>
              <a:t>28  janvier  – 9 mars</a:t>
            </a:r>
          </a:p>
          <a:p>
            <a:pPr algn="ctr" defTabSz="1085415"/>
            <a:r>
              <a:rPr lang="fr-FR" sz="1400" dirty="0">
                <a:solidFill>
                  <a:srgbClr val="737572"/>
                </a:solidFill>
                <a:latin typeface="BNPP Sans Light" pitchFamily="50" charset="0"/>
                <a:cs typeface="Roboto Regular"/>
              </a:rPr>
              <a:t>Dépôt des dossiers </a:t>
            </a:r>
          </a:p>
        </p:txBody>
      </p:sp>
      <p:sp>
        <p:nvSpPr>
          <p:cNvPr id="18" name="TextBox 17">
            <a:extLst>
              <a:ext uri="{FF2B5EF4-FFF2-40B4-BE49-F238E27FC236}">
                <a16:creationId xmlns:a16="http://schemas.microsoft.com/office/drawing/2014/main" id="{4EA4D23B-FA49-6D0D-DEFC-382C2D9D9ADF}"/>
              </a:ext>
            </a:extLst>
          </p:cNvPr>
          <p:cNvSpPr txBox="1"/>
          <p:nvPr/>
        </p:nvSpPr>
        <p:spPr>
          <a:xfrm>
            <a:off x="6238306" y="1507157"/>
            <a:ext cx="2041977" cy="584743"/>
          </a:xfrm>
          <a:prstGeom prst="rect">
            <a:avLst/>
          </a:prstGeom>
          <a:noFill/>
        </p:spPr>
        <p:txBody>
          <a:bodyPr wrap="square" lIns="91409" tIns="45704" rIns="91409" bIns="45704" rtlCol="0" anchor="t">
            <a:spAutoFit/>
          </a:bodyPr>
          <a:lstStyle/>
          <a:p>
            <a:pPr algn="ctr" defTabSz="1085415"/>
            <a:r>
              <a:rPr lang="fr-FR" sz="1800" b="1" dirty="0">
                <a:solidFill>
                  <a:schemeClr val="accent6">
                    <a:lumMod val="75000"/>
                  </a:schemeClr>
                </a:solidFill>
                <a:latin typeface="BNPP Sans Condensed"/>
                <a:cs typeface="Roboto Black"/>
              </a:rPr>
              <a:t>24 juin</a:t>
            </a:r>
          </a:p>
          <a:p>
            <a:pPr algn="ctr" defTabSz="1085415"/>
            <a:r>
              <a:rPr lang="fr-FR" sz="1400" dirty="0">
                <a:solidFill>
                  <a:srgbClr val="737572"/>
                </a:solidFill>
                <a:latin typeface="BNPP Sans Light" pitchFamily="50" charset="0"/>
                <a:cs typeface="Roboto Regular"/>
              </a:rPr>
              <a:t>Comité de </a:t>
            </a:r>
            <a:r>
              <a:rPr lang="fr-FR" sz="1400" dirty="0">
                <a:solidFill>
                  <a:schemeClr val="tx1">
                    <a:lumMod val="50000"/>
                    <a:lumOff val="50000"/>
                  </a:schemeClr>
                </a:solidFill>
                <a:latin typeface="BNPP Sans Light" pitchFamily="50" charset="0"/>
                <a:cs typeface="Roboto Regular"/>
              </a:rPr>
              <a:t>décision</a:t>
            </a:r>
          </a:p>
        </p:txBody>
      </p:sp>
      <p:sp>
        <p:nvSpPr>
          <p:cNvPr id="19" name="Oval 18">
            <a:extLst>
              <a:ext uri="{FF2B5EF4-FFF2-40B4-BE49-F238E27FC236}">
                <a16:creationId xmlns:a16="http://schemas.microsoft.com/office/drawing/2014/main" id="{80A3B336-A59F-6D19-7305-7576E1D29597}"/>
              </a:ext>
            </a:extLst>
          </p:cNvPr>
          <p:cNvSpPr/>
          <p:nvPr/>
        </p:nvSpPr>
        <p:spPr>
          <a:xfrm>
            <a:off x="809134" y="3120257"/>
            <a:ext cx="285820" cy="285820"/>
          </a:xfrm>
          <a:prstGeom prst="ellipse">
            <a:avLst/>
          </a:prstGeom>
          <a:solidFill>
            <a:srgbClr val="00685E"/>
          </a:solidFill>
          <a:ln w="9525" cap="flat" cmpd="sng" algn="ctr">
            <a:solidFill>
              <a:schemeClr val="bg1">
                <a:lumMod val="75000"/>
              </a:schemeClr>
            </a:solidFill>
            <a:prstDash val="solid"/>
          </a:ln>
          <a:effectLst/>
        </p:spPr>
        <p:txBody>
          <a:bodyPr rot="0" spcFirstLastPara="0" vertOverflow="overflow" horzOverflow="overflow" vert="horz" wrap="square" lIns="91373" tIns="45686" rIns="91373" bIns="45686" numCol="1" spcCol="0" rtlCol="0" fromWordArt="0" anchor="ctr" anchorCtr="0" forceAA="0" compatLnSpc="1">
            <a:prstTxWarp prst="textNoShape">
              <a:avLst/>
            </a:prstTxWarp>
            <a:noAutofit/>
          </a:bodyPr>
          <a:lstStyle/>
          <a:p>
            <a:pPr algn="ctr" defTabSz="1085415"/>
            <a:endParaRPr lang="en-US" sz="2800" kern="0">
              <a:solidFill>
                <a:prstClr val="white"/>
              </a:solidFill>
              <a:latin typeface="BNPP Sans Light" pitchFamily="50" charset="0"/>
            </a:endParaRPr>
          </a:p>
        </p:txBody>
      </p:sp>
      <p:sp>
        <p:nvSpPr>
          <p:cNvPr id="20" name="Oval 19">
            <a:extLst>
              <a:ext uri="{FF2B5EF4-FFF2-40B4-BE49-F238E27FC236}">
                <a16:creationId xmlns:a16="http://schemas.microsoft.com/office/drawing/2014/main" id="{234F738C-BD43-C3AC-5741-1ED52E978D4E}"/>
              </a:ext>
            </a:extLst>
          </p:cNvPr>
          <p:cNvSpPr/>
          <p:nvPr/>
        </p:nvSpPr>
        <p:spPr>
          <a:xfrm>
            <a:off x="4296764" y="3113317"/>
            <a:ext cx="285820" cy="285820"/>
          </a:xfrm>
          <a:prstGeom prst="ellipse">
            <a:avLst/>
          </a:prstGeom>
          <a:solidFill>
            <a:schemeClr val="accent3"/>
          </a:solidFill>
          <a:ln w="9525" cap="flat" cmpd="sng" algn="ctr">
            <a:solidFill>
              <a:schemeClr val="bg1">
                <a:lumMod val="75000"/>
              </a:schemeClr>
            </a:solidFill>
            <a:prstDash val="solid"/>
          </a:ln>
          <a:effectLst/>
        </p:spPr>
        <p:txBody>
          <a:bodyPr rot="0" spcFirstLastPara="0" vertOverflow="overflow" horzOverflow="overflow" vert="horz" wrap="square" lIns="91373" tIns="45686" rIns="91373" bIns="45686" numCol="1" spcCol="0" rtlCol="0" fromWordArt="0" anchor="ctr" anchorCtr="0" forceAA="0" compatLnSpc="1">
            <a:prstTxWarp prst="textNoShape">
              <a:avLst/>
            </a:prstTxWarp>
            <a:noAutofit/>
          </a:bodyPr>
          <a:lstStyle/>
          <a:p>
            <a:pPr algn="ctr" defTabSz="1085415"/>
            <a:endParaRPr lang="en-US" sz="2800" kern="0">
              <a:solidFill>
                <a:prstClr val="white"/>
              </a:solidFill>
              <a:latin typeface="BNPP Sans Light" pitchFamily="50" charset="0"/>
            </a:endParaRPr>
          </a:p>
        </p:txBody>
      </p:sp>
      <p:sp>
        <p:nvSpPr>
          <p:cNvPr id="22" name="Oval 12">
            <a:extLst>
              <a:ext uri="{FF2B5EF4-FFF2-40B4-BE49-F238E27FC236}">
                <a16:creationId xmlns:a16="http://schemas.microsoft.com/office/drawing/2014/main" id="{10BB6C1B-0D75-B6D1-09AC-19BFDB455F87}"/>
              </a:ext>
            </a:extLst>
          </p:cNvPr>
          <p:cNvSpPr/>
          <p:nvPr/>
        </p:nvSpPr>
        <p:spPr>
          <a:xfrm>
            <a:off x="9753561" y="3101075"/>
            <a:ext cx="285820" cy="285820"/>
          </a:xfrm>
          <a:prstGeom prst="ellipse">
            <a:avLst/>
          </a:prstGeom>
          <a:solidFill>
            <a:schemeClr val="accent1">
              <a:lumMod val="75000"/>
            </a:schemeClr>
          </a:solidFill>
          <a:ln w="9525" cap="flat" cmpd="sng" algn="ctr">
            <a:solidFill>
              <a:schemeClr val="bg1">
                <a:lumMod val="75000"/>
              </a:schemeClr>
            </a:solidFill>
            <a:prstDash val="solid"/>
          </a:ln>
          <a:effectLst/>
        </p:spPr>
        <p:txBody>
          <a:bodyPr rot="0" spcFirstLastPara="0" vertOverflow="overflow" horzOverflow="overflow" vert="horz" wrap="square" lIns="91373" tIns="45686" rIns="91373" bIns="45686" numCol="1" spcCol="0" rtlCol="0" fromWordArt="0" anchor="ctr" anchorCtr="0" forceAA="0" compatLnSpc="1">
            <a:prstTxWarp prst="textNoShape">
              <a:avLst/>
            </a:prstTxWarp>
            <a:noAutofit/>
          </a:bodyPr>
          <a:lstStyle/>
          <a:p>
            <a:pPr algn="ctr" defTabSz="1085415"/>
            <a:endParaRPr lang="en-US" sz="2800" kern="0">
              <a:solidFill>
                <a:prstClr val="white"/>
              </a:solidFill>
              <a:latin typeface="BNPP Sans Light" pitchFamily="50" charset="0"/>
            </a:endParaRPr>
          </a:p>
        </p:txBody>
      </p:sp>
      <p:sp>
        <p:nvSpPr>
          <p:cNvPr id="24" name="TextBox 17">
            <a:extLst>
              <a:ext uri="{FF2B5EF4-FFF2-40B4-BE49-F238E27FC236}">
                <a16:creationId xmlns:a16="http://schemas.microsoft.com/office/drawing/2014/main" id="{BA27C872-B763-8FDB-A01A-AE14208181A2}"/>
              </a:ext>
            </a:extLst>
          </p:cNvPr>
          <p:cNvSpPr txBox="1"/>
          <p:nvPr/>
        </p:nvSpPr>
        <p:spPr>
          <a:xfrm>
            <a:off x="8395137" y="4148503"/>
            <a:ext cx="3009287" cy="1015630"/>
          </a:xfrm>
          <a:prstGeom prst="rect">
            <a:avLst/>
          </a:prstGeom>
          <a:noFill/>
        </p:spPr>
        <p:txBody>
          <a:bodyPr wrap="square" lIns="91409" tIns="45704" rIns="91409" bIns="45704" rtlCol="0">
            <a:spAutoFit/>
          </a:bodyPr>
          <a:lstStyle/>
          <a:p>
            <a:pPr algn="ctr" defTabSz="1085415"/>
            <a:r>
              <a:rPr lang="fr-FR" sz="1800" b="1" dirty="0">
                <a:solidFill>
                  <a:schemeClr val="accent1">
                    <a:lumMod val="75000"/>
                  </a:schemeClr>
                </a:solidFill>
                <a:latin typeface="BNPP Sans Condensed" pitchFamily="50" charset="0"/>
                <a:cs typeface="Roboto Black"/>
              </a:rPr>
              <a:t>Subvention versée fin septembre</a:t>
            </a:r>
          </a:p>
          <a:p>
            <a:pPr algn="ctr" defTabSz="1085415"/>
            <a:r>
              <a:rPr lang="fr-FR" sz="1400" dirty="0">
                <a:solidFill>
                  <a:srgbClr val="737572"/>
                </a:solidFill>
                <a:latin typeface="BNPP Sans Light" pitchFamily="50" charset="0"/>
                <a:cs typeface="Roboto Regular"/>
              </a:rPr>
              <a:t>Par la Fondation de France dès la réception des documents administratifs conformes</a:t>
            </a:r>
          </a:p>
        </p:txBody>
      </p:sp>
      <p:cxnSp>
        <p:nvCxnSpPr>
          <p:cNvPr id="10" name="Connecteur droit 9">
            <a:extLst>
              <a:ext uri="{FF2B5EF4-FFF2-40B4-BE49-F238E27FC236}">
                <a16:creationId xmlns:a16="http://schemas.microsoft.com/office/drawing/2014/main" id="{EF51ECE5-A576-7E59-7360-6BE52F3EDA73}"/>
              </a:ext>
            </a:extLst>
          </p:cNvPr>
          <p:cNvCxnSpPr>
            <a:cxnSpLocks/>
          </p:cNvCxnSpPr>
          <p:nvPr/>
        </p:nvCxnSpPr>
        <p:spPr>
          <a:xfrm flipV="1">
            <a:off x="941653" y="2495239"/>
            <a:ext cx="0" cy="635409"/>
          </a:xfrm>
          <a:prstGeom prst="line">
            <a:avLst/>
          </a:prstGeom>
          <a:ln w="3175">
            <a:gradFill>
              <a:gsLst>
                <a:gs pos="100000">
                  <a:schemeClr val="accent1">
                    <a:lumMod val="5000"/>
                    <a:lumOff val="95000"/>
                  </a:schemeClr>
                </a:gs>
                <a:gs pos="35000">
                  <a:srgbClr val="0F8F6D"/>
                </a:gs>
              </a:gsLst>
              <a:lin ang="5400000" scaled="1"/>
            </a:gradFill>
            <a:prstDash val="dash"/>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5B68FC9F-20E5-B900-9CCA-5241D5D82A17}"/>
              </a:ext>
            </a:extLst>
          </p:cNvPr>
          <p:cNvCxnSpPr>
            <a:cxnSpLocks/>
          </p:cNvCxnSpPr>
          <p:nvPr/>
        </p:nvCxnSpPr>
        <p:spPr>
          <a:xfrm flipV="1">
            <a:off x="4440910" y="3406077"/>
            <a:ext cx="0" cy="635409"/>
          </a:xfrm>
          <a:prstGeom prst="line">
            <a:avLst/>
          </a:prstGeom>
          <a:ln w="3175">
            <a:gradFill>
              <a:gsLst>
                <a:gs pos="35000">
                  <a:srgbClr val="92D050"/>
                </a:gs>
                <a:gs pos="100000">
                  <a:schemeClr val="bg1"/>
                </a:gs>
              </a:gsLst>
              <a:lin ang="5400000" scaled="1"/>
            </a:gradFill>
            <a:prstDash val="dash"/>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1B4505AD-CFF3-D91F-E237-910C6B78FA01}"/>
              </a:ext>
            </a:extLst>
          </p:cNvPr>
          <p:cNvCxnSpPr>
            <a:cxnSpLocks/>
            <a:stCxn id="22" idx="4"/>
          </p:cNvCxnSpPr>
          <p:nvPr/>
        </p:nvCxnSpPr>
        <p:spPr>
          <a:xfrm>
            <a:off x="9896471" y="3386895"/>
            <a:ext cx="0" cy="593183"/>
          </a:xfrm>
          <a:prstGeom prst="line">
            <a:avLst/>
          </a:prstGeom>
          <a:ln w="3175">
            <a:gradFill>
              <a:gsLst>
                <a:gs pos="100000">
                  <a:schemeClr val="accent1">
                    <a:lumMod val="5000"/>
                    <a:lumOff val="95000"/>
                  </a:schemeClr>
                </a:gs>
                <a:gs pos="35000">
                  <a:srgbClr val="0F8F6D"/>
                </a:gs>
              </a:gsLst>
              <a:lin ang="5400000" scaled="1"/>
            </a:gra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68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95255-B156-E54E-4DAC-5979647B280D}"/>
            </a:ext>
          </a:extLst>
        </p:cNvPr>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l="15712" r="16723" b="14415"/>
          <a:stretch>
            <a:fillRect/>
          </a:stretch>
        </p:blipFill>
        <p:spPr>
          <a:xfrm>
            <a:off x="6867666" y="3435180"/>
            <a:ext cx="4310617" cy="2780686"/>
          </a:xfrm>
          <a:prstGeom prst="rect">
            <a:avLst/>
          </a:prstGeom>
        </p:spPr>
      </p:pic>
      <p:sp>
        <p:nvSpPr>
          <p:cNvPr id="2" name="Sous-titre 1">
            <a:extLst>
              <a:ext uri="{FF2B5EF4-FFF2-40B4-BE49-F238E27FC236}">
                <a16:creationId xmlns:a16="http://schemas.microsoft.com/office/drawing/2014/main" id="{0A87D0F7-64D3-EA99-23F8-C726D9218FD2}"/>
              </a:ext>
            </a:extLst>
          </p:cNvPr>
          <p:cNvSpPr>
            <a:spLocks noGrp="1"/>
          </p:cNvSpPr>
          <p:nvPr>
            <p:ph type="subTitle" idx="1"/>
          </p:nvPr>
        </p:nvSpPr>
        <p:spPr>
          <a:xfrm>
            <a:off x="454230" y="279626"/>
            <a:ext cx="8494561" cy="432100"/>
          </a:xfrm>
        </p:spPr>
        <p:txBody>
          <a:bodyPr/>
          <a:lstStyle/>
          <a:p>
            <a:r>
              <a:rPr lang="fr-FR" b="1" dirty="0"/>
              <a:t>DÉPOSER UN DOSSIER</a:t>
            </a:r>
          </a:p>
        </p:txBody>
      </p:sp>
      <p:sp>
        <p:nvSpPr>
          <p:cNvPr id="9" name="ZoneTexte 8"/>
          <p:cNvSpPr txBox="1"/>
          <p:nvPr/>
        </p:nvSpPr>
        <p:spPr>
          <a:xfrm>
            <a:off x="372352" y="1086422"/>
            <a:ext cx="10220304" cy="2780686"/>
          </a:xfrm>
          <a:prstGeom prst="rect">
            <a:avLst/>
          </a:prstGeom>
          <a:noFill/>
        </p:spPr>
        <p:txBody>
          <a:bodyPr wrap="square" lIns="91440" tIns="45720" rIns="91440" bIns="45720" rtlCol="0" anchor="t">
            <a:normAutofit/>
          </a:bodyPr>
          <a:lstStyle/>
          <a:p>
            <a:pPr marL="268288" indent="-182563">
              <a:buFont typeface="Arial" panose="020B0604020202020204" pitchFamily="34" charset="0"/>
              <a:buChar char="•"/>
            </a:pPr>
            <a:r>
              <a:rPr lang="fr-FR" sz="1800" b="1" dirty="0">
                <a:solidFill>
                  <a:srgbClr val="0F8F6D"/>
                </a:solidFill>
              </a:rPr>
              <a:t>La soumission de votre demande se fait uniquement via la plateforme </a:t>
            </a:r>
          </a:p>
          <a:p>
            <a:pPr marL="269875" lvl="1"/>
            <a:r>
              <a:rPr lang="fr-FR" sz="1400" dirty="0">
                <a:solidFill>
                  <a:srgbClr val="837D79"/>
                </a:solidFill>
                <a:ea typeface="+mn-lt"/>
                <a:cs typeface="+mn-lt"/>
                <a:hlinkClick r:id="rId3"/>
              </a:rPr>
              <a:t>https://projet-banlieues.fondation.bnpparibas/fr/</a:t>
            </a:r>
          </a:p>
          <a:p>
            <a:pPr marL="269875" lvl="1"/>
            <a:r>
              <a:rPr lang="fr-FR" sz="1400" dirty="0">
                <a:solidFill>
                  <a:srgbClr val="78848A"/>
                </a:solidFill>
              </a:rPr>
              <a:t>NB : Préférez le navigateur Mozilla Firefox</a:t>
            </a:r>
          </a:p>
          <a:p>
            <a:pPr marL="269875" lvl="1"/>
            <a:endParaRPr lang="fr-FR" sz="1400" b="1" dirty="0">
              <a:solidFill>
                <a:srgbClr val="837D79"/>
              </a:solidFill>
            </a:endParaRPr>
          </a:p>
          <a:p>
            <a:pPr marL="269875" lvl="1" indent="-176213">
              <a:buFont typeface="Arial" panose="020B0604020202020204" pitchFamily="34" charset="0"/>
              <a:buChar char="•"/>
            </a:pPr>
            <a:r>
              <a:rPr lang="fr-FR" sz="1800" b="1" dirty="0">
                <a:solidFill>
                  <a:srgbClr val="0F8F6D"/>
                </a:solidFill>
              </a:rPr>
              <a:t>Assurez-vous de disposer des documents administratifs obligatoires </a:t>
            </a:r>
            <a:br>
              <a:rPr lang="fr-FR" sz="1600" dirty="0">
                <a:solidFill>
                  <a:srgbClr val="837D79"/>
                </a:solidFill>
              </a:rPr>
            </a:br>
            <a:r>
              <a:rPr lang="fr-FR" sz="1400" dirty="0">
                <a:solidFill>
                  <a:srgbClr val="78848A"/>
                </a:solidFill>
              </a:rPr>
              <a:t>Statuts, Parution aux JO, Liste de membres du CA, Comptes d’exercices des dernières années, Budget annuel, Rapport d’activité (si existant), RIB.</a:t>
            </a:r>
          </a:p>
          <a:p>
            <a:pPr marL="85725"/>
            <a:endParaRPr lang="fr-FR" sz="1800" b="1" dirty="0">
              <a:solidFill>
                <a:schemeClr val="accent6">
                  <a:lumMod val="50000"/>
                </a:schemeClr>
              </a:solidFill>
            </a:endParaRPr>
          </a:p>
          <a:p>
            <a:pPr marL="268288" indent="-182563">
              <a:buFont typeface="Arial" panose="020B0604020202020204" pitchFamily="34" charset="0"/>
              <a:buChar char="•"/>
            </a:pPr>
            <a:r>
              <a:rPr lang="fr-FR" sz="1800" b="1" dirty="0">
                <a:solidFill>
                  <a:srgbClr val="0F8F6D"/>
                </a:solidFill>
              </a:rPr>
              <a:t>Votre demande doit être complète pour envoi électronique</a:t>
            </a:r>
            <a:br>
              <a:rPr lang="fr-FR" sz="1800" b="1" dirty="0">
                <a:solidFill>
                  <a:schemeClr val="tx2"/>
                </a:solidFill>
              </a:rPr>
            </a:br>
            <a:r>
              <a:rPr lang="fr-FR" sz="1400" dirty="0">
                <a:solidFill>
                  <a:srgbClr val="837D79"/>
                </a:solidFill>
              </a:rPr>
              <a:t>Vérifiez que vous avez répondu à toutes les questions du formulaire. Vous pouvez le sauvegarder et y revenir plus tard.</a:t>
            </a:r>
            <a:endParaRPr lang="fr-FR" sz="1400" b="1" dirty="0">
              <a:solidFill>
                <a:srgbClr val="837D79"/>
              </a:solidFill>
            </a:endParaRPr>
          </a:p>
        </p:txBody>
      </p:sp>
      <p:pic>
        <p:nvPicPr>
          <p:cNvPr id="11" name="Espace réservé pour une image  10">
            <a:extLst>
              <a:ext uri="{FF2B5EF4-FFF2-40B4-BE49-F238E27FC236}">
                <a16:creationId xmlns:a16="http://schemas.microsoft.com/office/drawing/2014/main" id="{C98D2217-EECF-F0C4-EA9C-CCEDF7BE3A50}"/>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l="10618" r="10618"/>
          <a:stretch/>
        </p:blipFill>
        <p:spPr>
          <a:xfrm>
            <a:off x="7531690" y="3891404"/>
            <a:ext cx="2989047" cy="1881762"/>
          </a:xfrm>
        </p:spPr>
      </p:pic>
    </p:spTree>
    <p:extLst>
      <p:ext uri="{BB962C8B-B14F-4D97-AF65-F5344CB8AC3E}">
        <p14:creationId xmlns:p14="http://schemas.microsoft.com/office/powerpoint/2010/main" val="2708962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0548"/>
            <a:ext cx="12122150" cy="610679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400" dirty="0">
              <a:solidFill>
                <a:schemeClr val="tx1"/>
              </a:solidFill>
            </a:endParaRPr>
          </a:p>
        </p:txBody>
      </p:sp>
      <p:grpSp>
        <p:nvGrpSpPr>
          <p:cNvPr id="9" name="Group 8"/>
          <p:cNvGrpSpPr/>
          <p:nvPr/>
        </p:nvGrpSpPr>
        <p:grpSpPr>
          <a:xfrm>
            <a:off x="2808170" y="2554141"/>
            <a:ext cx="6506089" cy="2356374"/>
            <a:chOff x="671258" y="2950465"/>
            <a:chExt cx="6506089" cy="2356374"/>
          </a:xfrm>
        </p:grpSpPr>
        <p:sp>
          <p:nvSpPr>
            <p:cNvPr id="27" name="TextBox 26"/>
            <p:cNvSpPr txBox="1"/>
            <p:nvPr/>
          </p:nvSpPr>
          <p:spPr>
            <a:xfrm>
              <a:off x="1170967" y="2950465"/>
              <a:ext cx="5499093" cy="1110497"/>
            </a:xfrm>
            <a:prstGeom prst="rect">
              <a:avLst/>
            </a:prstGeom>
            <a:noFill/>
            <a:ln>
              <a:noFill/>
            </a:ln>
          </p:spPr>
          <p:txBody>
            <a:bodyPr wrap="square" lIns="0" tIns="0" rIns="0" bIns="0" rtlCol="0">
              <a:spAutoFit/>
            </a:bodyPr>
            <a:lstStyle/>
            <a:p>
              <a:pPr algn="ctr" defTabSz="1823753">
                <a:lnSpc>
                  <a:spcPct val="80000"/>
                </a:lnSpc>
              </a:pPr>
              <a:r>
                <a:rPr lang="fr-FR" sz="8800" b="1" cap="all" dirty="0">
                  <a:solidFill>
                    <a:prstClr val="white"/>
                  </a:solidFill>
                  <a:latin typeface="BNPP Sans Condensed" pitchFamily="50" charset="0"/>
                  <a:cs typeface="Roboto Regular" charset="0"/>
                </a:rPr>
                <a:t>critères</a:t>
              </a:r>
            </a:p>
          </p:txBody>
        </p:sp>
        <p:sp>
          <p:nvSpPr>
            <p:cNvPr id="44" name="TextBox 43"/>
            <p:cNvSpPr txBox="1"/>
            <p:nvPr/>
          </p:nvSpPr>
          <p:spPr>
            <a:xfrm>
              <a:off x="671258" y="4196342"/>
              <a:ext cx="6506089" cy="1110497"/>
            </a:xfrm>
            <a:prstGeom prst="rect">
              <a:avLst/>
            </a:prstGeom>
            <a:noFill/>
          </p:spPr>
          <p:txBody>
            <a:bodyPr wrap="square" lIns="0" tIns="0" rIns="0" bIns="0" rtlCol="0">
              <a:spAutoFit/>
            </a:bodyPr>
            <a:lstStyle/>
            <a:p>
              <a:pPr algn="ctr" defTabSz="1823753">
                <a:lnSpc>
                  <a:spcPct val="80000"/>
                </a:lnSpc>
              </a:pPr>
              <a:r>
                <a:rPr lang="fr-FR" sz="8800" b="1" cap="all" dirty="0">
                  <a:solidFill>
                    <a:prstClr val="white"/>
                  </a:solidFill>
                  <a:latin typeface="BNPP Sans Condensed" pitchFamily="50" charset="0"/>
                </a:rPr>
                <a:t>D’ÉLIGIBILITÉ</a:t>
              </a:r>
            </a:p>
          </p:txBody>
        </p:sp>
      </p:grpSp>
      <p:cxnSp>
        <p:nvCxnSpPr>
          <p:cNvPr id="14" name="Straight Connector 13"/>
          <p:cNvCxnSpPr/>
          <p:nvPr/>
        </p:nvCxnSpPr>
        <p:spPr>
          <a:xfrm>
            <a:off x="3024039" y="3603625"/>
            <a:ext cx="61206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977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399864" y="271833"/>
            <a:ext cx="6038893" cy="432100"/>
          </a:xfrm>
        </p:spPr>
        <p:txBody>
          <a:bodyPr/>
          <a:lstStyle/>
          <a:p>
            <a:r>
              <a:rPr lang="en-GB" b="1" dirty="0">
                <a:solidFill>
                  <a:schemeClr val="tx2"/>
                </a:solidFill>
              </a:rPr>
              <a:t>CHAMPS</a:t>
            </a:r>
            <a:r>
              <a:rPr lang="en-GB" b="1" dirty="0"/>
              <a:t> D’ACTION</a:t>
            </a:r>
          </a:p>
        </p:txBody>
      </p:sp>
      <p:grpSp>
        <p:nvGrpSpPr>
          <p:cNvPr id="41" name="Group 263"/>
          <p:cNvGrpSpPr/>
          <p:nvPr/>
        </p:nvGrpSpPr>
        <p:grpSpPr>
          <a:xfrm>
            <a:off x="2416925" y="2715724"/>
            <a:ext cx="343048" cy="259576"/>
            <a:chOff x="-5861196" y="8530705"/>
            <a:chExt cx="441325" cy="331785"/>
          </a:xfrm>
        </p:grpSpPr>
        <p:sp>
          <p:nvSpPr>
            <p:cNvPr id="42" name="Freeform 181"/>
            <p:cNvSpPr>
              <a:spLocks/>
            </p:cNvSpPr>
            <p:nvPr/>
          </p:nvSpPr>
          <p:spPr bwMode="auto">
            <a:xfrm>
              <a:off x="-5845323" y="8530705"/>
              <a:ext cx="388938" cy="177800"/>
            </a:xfrm>
            <a:custGeom>
              <a:avLst/>
              <a:gdLst>
                <a:gd name="T0" fmla="*/ 122 w 122"/>
                <a:gd name="T1" fmla="*/ 28 h 55"/>
                <a:gd name="T2" fmla="*/ 61 w 122"/>
                <a:gd name="T3" fmla="*/ 55 h 55"/>
                <a:gd name="T4" fmla="*/ 1 w 122"/>
                <a:gd name="T5" fmla="*/ 28 h 55"/>
                <a:gd name="T6" fmla="*/ 1 w 122"/>
                <a:gd name="T7" fmla="*/ 27 h 55"/>
                <a:gd name="T8" fmla="*/ 57 w 122"/>
                <a:gd name="T9" fmla="*/ 1 h 55"/>
                <a:gd name="T10" fmla="*/ 65 w 122"/>
                <a:gd name="T11" fmla="*/ 1 h 55"/>
                <a:gd name="T12" fmla="*/ 122 w 122"/>
                <a:gd name="T13" fmla="*/ 27 h 55"/>
                <a:gd name="T14" fmla="*/ 122 w 122"/>
                <a:gd name="T15" fmla="*/ 28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55">
                  <a:moveTo>
                    <a:pt x="122" y="28"/>
                  </a:moveTo>
                  <a:cubicBezTo>
                    <a:pt x="61" y="55"/>
                    <a:pt x="61" y="55"/>
                    <a:pt x="61" y="55"/>
                  </a:cubicBezTo>
                  <a:cubicBezTo>
                    <a:pt x="1" y="28"/>
                    <a:pt x="1" y="28"/>
                    <a:pt x="1" y="28"/>
                  </a:cubicBezTo>
                  <a:cubicBezTo>
                    <a:pt x="0" y="28"/>
                    <a:pt x="0" y="27"/>
                    <a:pt x="1" y="27"/>
                  </a:cubicBezTo>
                  <a:cubicBezTo>
                    <a:pt x="57" y="1"/>
                    <a:pt x="57" y="1"/>
                    <a:pt x="57" y="1"/>
                  </a:cubicBezTo>
                  <a:cubicBezTo>
                    <a:pt x="60" y="0"/>
                    <a:pt x="63" y="0"/>
                    <a:pt x="65" y="1"/>
                  </a:cubicBezTo>
                  <a:cubicBezTo>
                    <a:pt x="122" y="27"/>
                    <a:pt x="122" y="27"/>
                    <a:pt x="122" y="27"/>
                  </a:cubicBezTo>
                  <a:cubicBezTo>
                    <a:pt x="122" y="27"/>
                    <a:pt x="122" y="28"/>
                    <a:pt x="122" y="2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solidFill>
                  <a:schemeClr val="bg1"/>
                </a:solidFill>
              </a:endParaRPr>
            </a:p>
          </p:txBody>
        </p:sp>
        <p:sp>
          <p:nvSpPr>
            <p:cNvPr id="43" name="Freeform 182"/>
            <p:cNvSpPr>
              <a:spLocks noEditPoints="1"/>
            </p:cNvSpPr>
            <p:nvPr/>
          </p:nvSpPr>
          <p:spPr bwMode="auto">
            <a:xfrm>
              <a:off x="-5861196" y="8633890"/>
              <a:ext cx="441325" cy="228600"/>
            </a:xfrm>
            <a:custGeom>
              <a:avLst/>
              <a:gdLst>
                <a:gd name="T0" fmla="*/ 131 w 138"/>
                <a:gd name="T1" fmla="*/ 51 h 71"/>
                <a:gd name="T2" fmla="*/ 131 w 138"/>
                <a:gd name="T3" fmla="*/ 3 h 71"/>
                <a:gd name="T4" fmla="*/ 131 w 138"/>
                <a:gd name="T5" fmla="*/ 3 h 71"/>
                <a:gd name="T6" fmla="*/ 131 w 138"/>
                <a:gd name="T7" fmla="*/ 3 h 71"/>
                <a:gd name="T8" fmla="*/ 130 w 138"/>
                <a:gd name="T9" fmla="*/ 2 h 71"/>
                <a:gd name="T10" fmla="*/ 130 w 138"/>
                <a:gd name="T11" fmla="*/ 2 h 71"/>
                <a:gd name="T12" fmla="*/ 130 w 138"/>
                <a:gd name="T13" fmla="*/ 2 h 71"/>
                <a:gd name="T14" fmla="*/ 130 w 138"/>
                <a:gd name="T15" fmla="*/ 1 h 71"/>
                <a:gd name="T16" fmla="*/ 129 w 138"/>
                <a:gd name="T17" fmla="*/ 1 h 71"/>
                <a:gd name="T18" fmla="*/ 129 w 138"/>
                <a:gd name="T19" fmla="*/ 1 h 71"/>
                <a:gd name="T20" fmla="*/ 128 w 138"/>
                <a:gd name="T21" fmla="*/ 0 h 71"/>
                <a:gd name="T22" fmla="*/ 128 w 138"/>
                <a:gd name="T23" fmla="*/ 0 h 71"/>
                <a:gd name="T24" fmla="*/ 128 w 138"/>
                <a:gd name="T25" fmla="*/ 0 h 71"/>
                <a:gd name="T26" fmla="*/ 127 w 138"/>
                <a:gd name="T27" fmla="*/ 0 h 71"/>
                <a:gd name="T28" fmla="*/ 127 w 138"/>
                <a:gd name="T29" fmla="*/ 1 h 71"/>
                <a:gd name="T30" fmla="*/ 127 w 138"/>
                <a:gd name="T31" fmla="*/ 1 h 71"/>
                <a:gd name="T32" fmla="*/ 65 w 138"/>
                <a:gd name="T33" fmla="*/ 28 h 71"/>
                <a:gd name="T34" fmla="*/ 4 w 138"/>
                <a:gd name="T35" fmla="*/ 1 h 71"/>
                <a:gd name="T36" fmla="*/ 0 w 138"/>
                <a:gd name="T37" fmla="*/ 2 h 71"/>
                <a:gd name="T38" fmla="*/ 2 w 138"/>
                <a:gd name="T39" fmla="*/ 6 h 71"/>
                <a:gd name="T40" fmla="*/ 23 w 138"/>
                <a:gd name="T41" fmla="*/ 15 h 71"/>
                <a:gd name="T42" fmla="*/ 23 w 138"/>
                <a:gd name="T43" fmla="*/ 55 h 71"/>
                <a:gd name="T44" fmla="*/ 24 w 138"/>
                <a:gd name="T45" fmla="*/ 57 h 71"/>
                <a:gd name="T46" fmla="*/ 65 w 138"/>
                <a:gd name="T47" fmla="*/ 68 h 71"/>
                <a:gd name="T48" fmla="*/ 106 w 138"/>
                <a:gd name="T49" fmla="*/ 58 h 71"/>
                <a:gd name="T50" fmla="*/ 108 w 138"/>
                <a:gd name="T51" fmla="*/ 55 h 71"/>
                <a:gd name="T52" fmla="*/ 108 w 138"/>
                <a:gd name="T53" fmla="*/ 15 h 71"/>
                <a:gd name="T54" fmla="*/ 125 w 138"/>
                <a:gd name="T55" fmla="*/ 8 h 71"/>
                <a:gd name="T56" fmla="*/ 125 w 138"/>
                <a:gd name="T57" fmla="*/ 51 h 71"/>
                <a:gd name="T58" fmla="*/ 118 w 138"/>
                <a:gd name="T59" fmla="*/ 61 h 71"/>
                <a:gd name="T60" fmla="*/ 128 w 138"/>
                <a:gd name="T61" fmla="*/ 71 h 71"/>
                <a:gd name="T62" fmla="*/ 138 w 138"/>
                <a:gd name="T63" fmla="*/ 61 h 71"/>
                <a:gd name="T64" fmla="*/ 131 w 138"/>
                <a:gd name="T65" fmla="*/ 51 h 71"/>
                <a:gd name="T66" fmla="*/ 102 w 138"/>
                <a:gd name="T67" fmla="*/ 53 h 71"/>
                <a:gd name="T68" fmla="*/ 29 w 138"/>
                <a:gd name="T69" fmla="*/ 53 h 71"/>
                <a:gd name="T70" fmla="*/ 29 w 138"/>
                <a:gd name="T71" fmla="*/ 18 h 71"/>
                <a:gd name="T72" fmla="*/ 64 w 138"/>
                <a:gd name="T73" fmla="*/ 34 h 71"/>
                <a:gd name="T74" fmla="*/ 65 w 138"/>
                <a:gd name="T75" fmla="*/ 34 h 71"/>
                <a:gd name="T76" fmla="*/ 67 w 138"/>
                <a:gd name="T77" fmla="*/ 34 h 71"/>
                <a:gd name="T78" fmla="*/ 102 w 138"/>
                <a:gd name="T79" fmla="*/ 18 h 71"/>
                <a:gd name="T80" fmla="*/ 102 w 138"/>
                <a:gd name="T81" fmla="*/ 53 h 71"/>
                <a:gd name="T82" fmla="*/ 128 w 138"/>
                <a:gd name="T83" fmla="*/ 65 h 71"/>
                <a:gd name="T84" fmla="*/ 124 w 138"/>
                <a:gd name="T85" fmla="*/ 61 h 71"/>
                <a:gd name="T86" fmla="*/ 128 w 138"/>
                <a:gd name="T87" fmla="*/ 57 h 71"/>
                <a:gd name="T88" fmla="*/ 132 w 138"/>
                <a:gd name="T89" fmla="*/ 61 h 71"/>
                <a:gd name="T90" fmla="*/ 128 w 138"/>
                <a:gd name="T9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71">
                  <a:moveTo>
                    <a:pt x="131" y="51"/>
                  </a:moveTo>
                  <a:cubicBezTo>
                    <a:pt x="131" y="3"/>
                    <a:pt x="131" y="3"/>
                    <a:pt x="131" y="3"/>
                  </a:cubicBezTo>
                  <a:cubicBezTo>
                    <a:pt x="131" y="3"/>
                    <a:pt x="131" y="3"/>
                    <a:pt x="131" y="3"/>
                  </a:cubicBezTo>
                  <a:cubicBezTo>
                    <a:pt x="131" y="3"/>
                    <a:pt x="131" y="3"/>
                    <a:pt x="131" y="3"/>
                  </a:cubicBezTo>
                  <a:cubicBezTo>
                    <a:pt x="131" y="2"/>
                    <a:pt x="131" y="2"/>
                    <a:pt x="130" y="2"/>
                  </a:cubicBezTo>
                  <a:cubicBezTo>
                    <a:pt x="130" y="2"/>
                    <a:pt x="130" y="2"/>
                    <a:pt x="130" y="2"/>
                  </a:cubicBezTo>
                  <a:cubicBezTo>
                    <a:pt x="130" y="2"/>
                    <a:pt x="130" y="2"/>
                    <a:pt x="130" y="2"/>
                  </a:cubicBezTo>
                  <a:cubicBezTo>
                    <a:pt x="130" y="2"/>
                    <a:pt x="130" y="1"/>
                    <a:pt x="130" y="1"/>
                  </a:cubicBezTo>
                  <a:cubicBezTo>
                    <a:pt x="130" y="1"/>
                    <a:pt x="130" y="1"/>
                    <a:pt x="129" y="1"/>
                  </a:cubicBezTo>
                  <a:cubicBezTo>
                    <a:pt x="129" y="1"/>
                    <a:pt x="129" y="1"/>
                    <a:pt x="129" y="1"/>
                  </a:cubicBezTo>
                  <a:cubicBezTo>
                    <a:pt x="129" y="0"/>
                    <a:pt x="128" y="0"/>
                    <a:pt x="128" y="0"/>
                  </a:cubicBezTo>
                  <a:cubicBezTo>
                    <a:pt x="128" y="0"/>
                    <a:pt x="128" y="0"/>
                    <a:pt x="128" y="0"/>
                  </a:cubicBezTo>
                  <a:cubicBezTo>
                    <a:pt x="128" y="0"/>
                    <a:pt x="128" y="0"/>
                    <a:pt x="128" y="0"/>
                  </a:cubicBezTo>
                  <a:cubicBezTo>
                    <a:pt x="128" y="0"/>
                    <a:pt x="127" y="0"/>
                    <a:pt x="127" y="0"/>
                  </a:cubicBezTo>
                  <a:cubicBezTo>
                    <a:pt x="127" y="0"/>
                    <a:pt x="127" y="0"/>
                    <a:pt x="127" y="1"/>
                  </a:cubicBezTo>
                  <a:cubicBezTo>
                    <a:pt x="127" y="1"/>
                    <a:pt x="127" y="1"/>
                    <a:pt x="127" y="1"/>
                  </a:cubicBezTo>
                  <a:cubicBezTo>
                    <a:pt x="65" y="28"/>
                    <a:pt x="65" y="28"/>
                    <a:pt x="65" y="28"/>
                  </a:cubicBezTo>
                  <a:cubicBezTo>
                    <a:pt x="4" y="1"/>
                    <a:pt x="4" y="1"/>
                    <a:pt x="4" y="1"/>
                  </a:cubicBezTo>
                  <a:cubicBezTo>
                    <a:pt x="3" y="0"/>
                    <a:pt x="1" y="1"/>
                    <a:pt x="0" y="2"/>
                  </a:cubicBezTo>
                  <a:cubicBezTo>
                    <a:pt x="0" y="4"/>
                    <a:pt x="0" y="5"/>
                    <a:pt x="2" y="6"/>
                  </a:cubicBezTo>
                  <a:cubicBezTo>
                    <a:pt x="23" y="15"/>
                    <a:pt x="23" y="15"/>
                    <a:pt x="23" y="15"/>
                  </a:cubicBezTo>
                  <a:cubicBezTo>
                    <a:pt x="23" y="55"/>
                    <a:pt x="23" y="55"/>
                    <a:pt x="23" y="55"/>
                  </a:cubicBezTo>
                  <a:cubicBezTo>
                    <a:pt x="23" y="56"/>
                    <a:pt x="23" y="57"/>
                    <a:pt x="24" y="57"/>
                  </a:cubicBezTo>
                  <a:cubicBezTo>
                    <a:pt x="38" y="64"/>
                    <a:pt x="51" y="68"/>
                    <a:pt x="65" y="68"/>
                  </a:cubicBezTo>
                  <a:cubicBezTo>
                    <a:pt x="78" y="68"/>
                    <a:pt x="92" y="64"/>
                    <a:pt x="106" y="58"/>
                  </a:cubicBezTo>
                  <a:cubicBezTo>
                    <a:pt x="107" y="57"/>
                    <a:pt x="108" y="56"/>
                    <a:pt x="108" y="55"/>
                  </a:cubicBezTo>
                  <a:cubicBezTo>
                    <a:pt x="108" y="15"/>
                    <a:pt x="108" y="15"/>
                    <a:pt x="108" y="15"/>
                  </a:cubicBezTo>
                  <a:cubicBezTo>
                    <a:pt x="125" y="8"/>
                    <a:pt x="125" y="8"/>
                    <a:pt x="125" y="8"/>
                  </a:cubicBezTo>
                  <a:cubicBezTo>
                    <a:pt x="125" y="51"/>
                    <a:pt x="125" y="51"/>
                    <a:pt x="125" y="51"/>
                  </a:cubicBezTo>
                  <a:cubicBezTo>
                    <a:pt x="121" y="53"/>
                    <a:pt x="118" y="56"/>
                    <a:pt x="118" y="61"/>
                  </a:cubicBezTo>
                  <a:cubicBezTo>
                    <a:pt x="118" y="66"/>
                    <a:pt x="122" y="71"/>
                    <a:pt x="128" y="71"/>
                  </a:cubicBezTo>
                  <a:cubicBezTo>
                    <a:pt x="133" y="71"/>
                    <a:pt x="138" y="66"/>
                    <a:pt x="138" y="61"/>
                  </a:cubicBezTo>
                  <a:cubicBezTo>
                    <a:pt x="138" y="56"/>
                    <a:pt x="135" y="53"/>
                    <a:pt x="131" y="51"/>
                  </a:cubicBezTo>
                  <a:close/>
                  <a:moveTo>
                    <a:pt x="102" y="53"/>
                  </a:moveTo>
                  <a:cubicBezTo>
                    <a:pt x="77" y="65"/>
                    <a:pt x="52" y="65"/>
                    <a:pt x="29" y="53"/>
                  </a:cubicBezTo>
                  <a:cubicBezTo>
                    <a:pt x="29" y="18"/>
                    <a:pt x="29" y="18"/>
                    <a:pt x="29" y="18"/>
                  </a:cubicBezTo>
                  <a:cubicBezTo>
                    <a:pt x="64" y="34"/>
                    <a:pt x="64" y="34"/>
                    <a:pt x="64" y="34"/>
                  </a:cubicBezTo>
                  <a:cubicBezTo>
                    <a:pt x="65" y="34"/>
                    <a:pt x="65" y="34"/>
                    <a:pt x="65" y="34"/>
                  </a:cubicBezTo>
                  <a:cubicBezTo>
                    <a:pt x="66" y="34"/>
                    <a:pt x="66" y="34"/>
                    <a:pt x="67" y="34"/>
                  </a:cubicBezTo>
                  <a:cubicBezTo>
                    <a:pt x="102" y="18"/>
                    <a:pt x="102" y="18"/>
                    <a:pt x="102" y="18"/>
                  </a:cubicBezTo>
                  <a:lnTo>
                    <a:pt x="102" y="53"/>
                  </a:lnTo>
                  <a:close/>
                  <a:moveTo>
                    <a:pt x="128" y="65"/>
                  </a:moveTo>
                  <a:cubicBezTo>
                    <a:pt x="125" y="65"/>
                    <a:pt x="124" y="63"/>
                    <a:pt x="124" y="61"/>
                  </a:cubicBezTo>
                  <a:cubicBezTo>
                    <a:pt x="124" y="59"/>
                    <a:pt x="125" y="57"/>
                    <a:pt x="128" y="57"/>
                  </a:cubicBezTo>
                  <a:cubicBezTo>
                    <a:pt x="130" y="57"/>
                    <a:pt x="132" y="59"/>
                    <a:pt x="132" y="61"/>
                  </a:cubicBezTo>
                  <a:cubicBezTo>
                    <a:pt x="132" y="63"/>
                    <a:pt x="130" y="65"/>
                    <a:pt x="128" y="6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grpSp>
      <p:grpSp>
        <p:nvGrpSpPr>
          <p:cNvPr id="3" name="Groupe 2">
            <a:extLst>
              <a:ext uri="{FF2B5EF4-FFF2-40B4-BE49-F238E27FC236}">
                <a16:creationId xmlns:a16="http://schemas.microsoft.com/office/drawing/2014/main" id="{ACDF8DEA-8C32-4993-BE4F-31B062579625}"/>
              </a:ext>
            </a:extLst>
          </p:cNvPr>
          <p:cNvGrpSpPr/>
          <p:nvPr/>
        </p:nvGrpSpPr>
        <p:grpSpPr>
          <a:xfrm>
            <a:off x="675916" y="4506304"/>
            <a:ext cx="5455617" cy="1363052"/>
            <a:chOff x="270225" y="4966043"/>
            <a:chExt cx="5860316" cy="1447689"/>
          </a:xfrm>
        </p:grpSpPr>
        <p:sp>
          <p:nvSpPr>
            <p:cNvPr id="17" name="TextBox 16"/>
            <p:cNvSpPr txBox="1"/>
            <p:nvPr/>
          </p:nvSpPr>
          <p:spPr>
            <a:xfrm>
              <a:off x="860046" y="5498447"/>
              <a:ext cx="4595806" cy="915285"/>
            </a:xfrm>
            <a:prstGeom prst="rect">
              <a:avLst/>
            </a:prstGeom>
            <a:noFill/>
          </p:spPr>
          <p:txBody>
            <a:bodyPr wrap="square" lIns="0" tIns="0" rIns="0" bIns="0" rtlCol="0" anchor="t">
              <a:spAutoFit/>
            </a:bodyPr>
            <a:lstStyle/>
            <a:p>
              <a:pPr algn="just" defTabSz="1825623">
                <a:defRPr/>
              </a:pPr>
              <a:r>
                <a:rPr lang="fr-FR" sz="1400" i="1" dirty="0">
                  <a:solidFill>
                    <a:schemeClr val="tx1">
                      <a:lumMod val="50000"/>
                      <a:lumOff val="50000"/>
                    </a:schemeClr>
                  </a:solidFill>
                  <a:ea typeface="BNPP Rounded" charset="0"/>
                  <a:cs typeface="BNPP Rounded" charset="0"/>
                </a:rPr>
                <a:t>actions interculturelles et intergénérationnelles, amélioration du cadre de vie, </a:t>
              </a:r>
              <a:r>
                <a:rPr lang="fr-FR" sz="1400" i="1" dirty="0">
                  <a:solidFill>
                    <a:schemeClr val="tx1">
                      <a:lumMod val="50000"/>
                      <a:lumOff val="50000"/>
                    </a:schemeClr>
                  </a:solidFill>
                  <a:latin typeface="BNPP Sans Light" panose="02000503020000020004" pitchFamily="50" charset="0"/>
                  <a:cs typeface="BNPP Rounded" charset="0"/>
                </a:rPr>
                <a:t>i</a:t>
              </a:r>
              <a:r>
                <a:rPr lang="fr-FR" sz="1400" i="1" dirty="0">
                  <a:solidFill>
                    <a:schemeClr val="tx1">
                      <a:lumMod val="50000"/>
                      <a:lumOff val="50000"/>
                    </a:schemeClr>
                  </a:solidFill>
                  <a:latin typeface="BNPP Sans Light" panose="02000503020000020004" pitchFamily="50" charset="0"/>
                  <a:cs typeface="Roboto Light" charset="0"/>
                </a:rPr>
                <a:t>nclusion numérique, </a:t>
              </a:r>
              <a:r>
                <a:rPr lang="fr-FR" sz="1400" i="1" dirty="0">
                  <a:solidFill>
                    <a:schemeClr val="tx1">
                      <a:lumMod val="50000"/>
                      <a:lumOff val="50000"/>
                    </a:schemeClr>
                  </a:solidFill>
                  <a:ea typeface="BNPP Rounded" charset="0"/>
                  <a:cs typeface="BNPP Rounded" charset="0"/>
                </a:rPr>
                <a:t>création de lien social, </a:t>
              </a:r>
              <a:r>
                <a:rPr lang="fr-FR" sz="1400" i="1" dirty="0">
                  <a:solidFill>
                    <a:schemeClr val="tx1">
                      <a:lumMod val="50000"/>
                      <a:lumOff val="50000"/>
                    </a:schemeClr>
                  </a:solidFill>
                  <a:latin typeface="BNPP Sans Light"/>
                  <a:cs typeface="Roboto Light"/>
                </a:rPr>
                <a:t>solidarité de proximité, </a:t>
              </a:r>
              <a:r>
                <a:rPr lang="fr-FR" sz="1400" i="1" dirty="0">
                  <a:solidFill>
                    <a:schemeClr val="tx1">
                      <a:lumMod val="50000"/>
                      <a:lumOff val="50000"/>
                    </a:schemeClr>
                  </a:solidFill>
                  <a:ea typeface="BNPP Rounded" charset="0"/>
                  <a:cs typeface="BNPP Rounded" charset="0"/>
                </a:rPr>
                <a:t>transformation écologique  </a:t>
              </a:r>
              <a:endParaRPr lang="en-US" sz="1400" dirty="0">
                <a:solidFill>
                  <a:schemeClr val="tx1">
                    <a:lumMod val="50000"/>
                    <a:lumOff val="50000"/>
                  </a:schemeClr>
                </a:solidFill>
                <a:cs typeface="Roboto Light" charset="0"/>
              </a:endParaRPr>
            </a:p>
          </p:txBody>
        </p:sp>
        <p:sp>
          <p:nvSpPr>
            <p:cNvPr id="15" name="TextBox 14"/>
            <p:cNvSpPr txBox="1"/>
            <p:nvPr/>
          </p:nvSpPr>
          <p:spPr>
            <a:xfrm>
              <a:off x="881638" y="4966043"/>
              <a:ext cx="5248903" cy="491165"/>
            </a:xfrm>
            <a:prstGeom prst="rect">
              <a:avLst/>
            </a:prstGeom>
            <a:noFill/>
          </p:spPr>
          <p:txBody>
            <a:bodyPr wrap="square" lIns="0" tIns="0" rIns="0" bIns="0" rtlCol="0">
              <a:spAutoFit/>
            </a:bodyPr>
            <a:lstStyle/>
            <a:p>
              <a:pPr defTabSz="1825623">
                <a:lnSpc>
                  <a:spcPts val="4533"/>
                </a:lnSpc>
                <a:spcAft>
                  <a:spcPts val="1600"/>
                </a:spcAft>
              </a:pPr>
              <a:r>
                <a:rPr lang="fr-FR" sz="2000" b="1" cap="all" spc="53" dirty="0">
                  <a:solidFill>
                    <a:srgbClr val="00685E"/>
                  </a:solidFill>
                  <a:latin typeface="BNPP Sans" panose="02000000000000000000" pitchFamily="2" charset="0"/>
                  <a:cs typeface="Roboto Regular" charset="0"/>
                </a:rPr>
                <a:t>Amélioration du vivre ensemble</a:t>
              </a:r>
            </a:p>
          </p:txBody>
        </p:sp>
        <p:sp>
          <p:nvSpPr>
            <p:cNvPr id="29" name="Oval 28"/>
            <p:cNvSpPr>
              <a:spLocks noChangeAspect="1"/>
            </p:cNvSpPr>
            <p:nvPr/>
          </p:nvSpPr>
          <p:spPr>
            <a:xfrm>
              <a:off x="270225" y="5089053"/>
              <a:ext cx="493200" cy="503492"/>
            </a:xfrm>
            <a:prstGeom prst="ellipse">
              <a:avLst/>
            </a:prstGeom>
            <a:solidFill>
              <a:schemeClr val="accent2"/>
            </a:solidFill>
            <a:ln w="6350" cap="flat" cmpd="sng" algn="ctr">
              <a:noFill/>
              <a:prstDash val="solid"/>
              <a:miter lim="800000"/>
            </a:ln>
            <a:effectLst/>
          </p:spPr>
          <p:txBody>
            <a:bodyPr tIns="0" bIns="64008" rtlCol="0" anchor="ctr"/>
            <a:lstStyle/>
            <a:p>
              <a:pPr algn="ctr" defTabSz="1825623">
                <a:defRPr/>
              </a:pPr>
              <a:endParaRPr lang="en-US" sz="1600" kern="0" dirty="0">
                <a:solidFill>
                  <a:prstClr val="white"/>
                </a:solidFill>
                <a:latin typeface="BNPP Sans Condensed Light" pitchFamily="50" charset="0"/>
                <a:cs typeface="Roboto Regular" charset="0"/>
              </a:endParaRPr>
            </a:p>
          </p:txBody>
        </p:sp>
        <p:pic>
          <p:nvPicPr>
            <p:cNvPr id="44" name="Picture 5"/>
            <p:cNvPicPr>
              <a:picLocks noChangeAspect="1" noChangeArrowheads="1"/>
            </p:cNvPicPr>
            <p:nvPr/>
          </p:nvPicPr>
          <p:blipFill rotWithShape="1">
            <a:blip r:embed="rId3" cstate="screen">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 uri="{28A0092B-C50C-407E-A947-70E740481C1C}">
                  <a14:useLocalDpi xmlns:a14="http://schemas.microsoft.com/office/drawing/2010/main"/>
                </a:ext>
              </a:extLst>
            </a:blip>
            <a:srcRect l="13415" t="22819" r="12800" b="23520"/>
            <a:stretch/>
          </p:blipFill>
          <p:spPr bwMode="auto">
            <a:xfrm>
              <a:off x="314126" y="5194096"/>
              <a:ext cx="403433" cy="293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e 8"/>
          <p:cNvGrpSpPr/>
          <p:nvPr/>
        </p:nvGrpSpPr>
        <p:grpSpPr>
          <a:xfrm>
            <a:off x="646635" y="3355809"/>
            <a:ext cx="5486788" cy="632433"/>
            <a:chOff x="453686" y="3630262"/>
            <a:chExt cx="5894298" cy="725199"/>
          </a:xfrm>
        </p:grpSpPr>
        <p:grpSp>
          <p:nvGrpSpPr>
            <p:cNvPr id="36" name="Group 35"/>
            <p:cNvGrpSpPr/>
            <p:nvPr/>
          </p:nvGrpSpPr>
          <p:grpSpPr>
            <a:xfrm>
              <a:off x="453686" y="3630262"/>
              <a:ext cx="5894298" cy="725199"/>
              <a:chOff x="872222" y="3528641"/>
              <a:chExt cx="5894298" cy="725199"/>
            </a:xfrm>
          </p:grpSpPr>
          <p:grpSp>
            <p:nvGrpSpPr>
              <p:cNvPr id="19" name="Group 18"/>
              <p:cNvGrpSpPr/>
              <p:nvPr/>
            </p:nvGrpSpPr>
            <p:grpSpPr>
              <a:xfrm>
                <a:off x="1517618" y="3528641"/>
                <a:ext cx="5248902" cy="725199"/>
                <a:chOff x="1517615" y="3528641"/>
                <a:chExt cx="10962030" cy="725199"/>
              </a:xfrm>
            </p:grpSpPr>
            <p:sp>
              <p:nvSpPr>
                <p:cNvPr id="20" name="TextBox 19"/>
                <p:cNvSpPr txBox="1"/>
                <p:nvPr/>
              </p:nvSpPr>
              <p:spPr>
                <a:xfrm>
                  <a:off x="1531637" y="4038396"/>
                  <a:ext cx="10827080" cy="215444"/>
                </a:xfrm>
                <a:prstGeom prst="rect">
                  <a:avLst/>
                </a:prstGeom>
                <a:noFill/>
              </p:spPr>
              <p:txBody>
                <a:bodyPr wrap="square" lIns="0" tIns="0" rIns="0" bIns="0" rtlCol="0">
                  <a:spAutoFit/>
                </a:bodyPr>
                <a:lstStyle/>
                <a:p>
                  <a:pPr algn="just" defTabSz="1825623">
                    <a:defRPr/>
                  </a:pPr>
                  <a:r>
                    <a:rPr lang="fr-FR" sz="1400" i="1" dirty="0">
                      <a:solidFill>
                        <a:schemeClr val="tx1">
                          <a:lumMod val="50000"/>
                          <a:lumOff val="50000"/>
                        </a:schemeClr>
                      </a:solidFill>
                      <a:latin typeface="BNPP Sans Light" pitchFamily="50" charset="0"/>
                      <a:cs typeface="Roboto Light" charset="0"/>
                    </a:rPr>
                    <a:t>insertion professionnelle, formation professionnelle, mentorat </a:t>
                  </a:r>
                  <a:endParaRPr lang="fr-FR" sz="1400" i="1" strike="sngStrike" dirty="0">
                    <a:solidFill>
                      <a:schemeClr val="tx1">
                        <a:lumMod val="50000"/>
                        <a:lumOff val="50000"/>
                      </a:schemeClr>
                    </a:solidFill>
                    <a:latin typeface="BNPP Sans Light" pitchFamily="50" charset="0"/>
                    <a:cs typeface="Roboto Light" charset="0"/>
                  </a:endParaRPr>
                </a:p>
              </p:txBody>
            </p:sp>
            <p:sp>
              <p:nvSpPr>
                <p:cNvPr id="21" name="TextBox 20"/>
                <p:cNvSpPr txBox="1"/>
                <p:nvPr/>
              </p:nvSpPr>
              <p:spPr>
                <a:xfrm>
                  <a:off x="1517615" y="3528641"/>
                  <a:ext cx="10962030" cy="509755"/>
                </a:xfrm>
                <a:prstGeom prst="rect">
                  <a:avLst/>
                </a:prstGeom>
                <a:noFill/>
              </p:spPr>
              <p:txBody>
                <a:bodyPr wrap="square" lIns="0" tIns="0" rIns="0" bIns="0" rtlCol="0">
                  <a:spAutoFit/>
                </a:bodyPr>
                <a:lstStyle/>
                <a:p>
                  <a:pPr defTabSz="1825623">
                    <a:lnSpc>
                      <a:spcPts val="4533"/>
                    </a:lnSpc>
                    <a:spcAft>
                      <a:spcPts val="1600"/>
                    </a:spcAft>
                  </a:pPr>
                  <a:r>
                    <a:rPr lang="fr-FR" sz="2000" b="1" cap="all" spc="53" dirty="0">
                      <a:solidFill>
                        <a:srgbClr val="A3C439"/>
                      </a:solidFill>
                      <a:latin typeface="BNPP Sans" panose="02000000000000000000" pitchFamily="2" charset="0"/>
                      <a:cs typeface="Roboto Regular" charset="0"/>
                    </a:rPr>
                    <a:t>Accès à l’emploi</a:t>
                  </a:r>
                  <a:endParaRPr lang="fr-FR" sz="1800" b="1" cap="all" spc="53" dirty="0">
                    <a:solidFill>
                      <a:srgbClr val="A3C439"/>
                    </a:solidFill>
                    <a:latin typeface="BNPP Sans" panose="02000000000000000000" pitchFamily="2" charset="0"/>
                    <a:cs typeface="Roboto Regular" charset="0"/>
                  </a:endParaRPr>
                </a:p>
              </p:txBody>
            </p:sp>
          </p:grpSp>
          <p:sp>
            <p:nvSpPr>
              <p:cNvPr id="26" name="Oval 25"/>
              <p:cNvSpPr>
                <a:spLocks noChangeAspect="1"/>
              </p:cNvSpPr>
              <p:nvPr/>
            </p:nvSpPr>
            <p:spPr>
              <a:xfrm>
                <a:off x="872222" y="3688269"/>
                <a:ext cx="493698" cy="504000"/>
              </a:xfrm>
              <a:prstGeom prst="ellipse">
                <a:avLst/>
              </a:prstGeom>
              <a:solidFill>
                <a:schemeClr val="accent3"/>
              </a:solidFill>
              <a:ln w="6350" cap="flat" cmpd="sng" algn="ctr">
                <a:noFill/>
                <a:prstDash val="solid"/>
                <a:miter lim="800000"/>
              </a:ln>
              <a:effectLst/>
            </p:spPr>
            <p:txBody>
              <a:bodyPr tIns="0" bIns="64008" rtlCol="0" anchor="ctr"/>
              <a:lstStyle/>
              <a:p>
                <a:pPr algn="ctr" defTabSz="1825623">
                  <a:defRPr/>
                </a:pPr>
                <a:endParaRPr lang="en-US" sz="1600" kern="0" dirty="0">
                  <a:solidFill>
                    <a:prstClr val="white"/>
                  </a:solidFill>
                  <a:latin typeface="BNPP Sans Condensed Light" pitchFamily="50" charset="0"/>
                  <a:cs typeface="Roboto Regular" charset="0"/>
                </a:endParaRPr>
              </a:p>
            </p:txBody>
          </p:sp>
        </p:grpSp>
        <p:grpSp>
          <p:nvGrpSpPr>
            <p:cNvPr id="45" name="Group 222"/>
            <p:cNvGrpSpPr/>
            <p:nvPr/>
          </p:nvGrpSpPr>
          <p:grpSpPr>
            <a:xfrm>
              <a:off x="547547" y="3925547"/>
              <a:ext cx="305477" cy="238736"/>
              <a:chOff x="-1159023" y="-2169045"/>
              <a:chExt cx="450851" cy="322263"/>
            </a:xfrm>
          </p:grpSpPr>
          <p:sp>
            <p:nvSpPr>
              <p:cNvPr id="46" name="Freeform 26"/>
              <p:cNvSpPr>
                <a:spLocks/>
              </p:cNvSpPr>
              <p:nvPr/>
            </p:nvSpPr>
            <p:spPr bwMode="auto">
              <a:xfrm>
                <a:off x="-1090760" y="-2169045"/>
                <a:ext cx="382588" cy="234950"/>
              </a:xfrm>
              <a:custGeom>
                <a:avLst/>
                <a:gdLst>
                  <a:gd name="T0" fmla="*/ 5 w 120"/>
                  <a:gd name="T1" fmla="*/ 10 h 73"/>
                  <a:gd name="T2" fmla="*/ 10 w 120"/>
                  <a:gd name="T3" fmla="*/ 5 h 73"/>
                  <a:gd name="T4" fmla="*/ 46 w 120"/>
                  <a:gd name="T5" fmla="*/ 5 h 73"/>
                  <a:gd name="T6" fmla="*/ 53 w 120"/>
                  <a:gd name="T7" fmla="*/ 20 h 73"/>
                  <a:gd name="T8" fmla="*/ 110 w 120"/>
                  <a:gd name="T9" fmla="*/ 20 h 73"/>
                  <a:gd name="T10" fmla="*/ 115 w 120"/>
                  <a:gd name="T11" fmla="*/ 26 h 73"/>
                  <a:gd name="T12" fmla="*/ 115 w 120"/>
                  <a:gd name="T13" fmla="*/ 61 h 73"/>
                  <a:gd name="T14" fmla="*/ 119 w 120"/>
                  <a:gd name="T15" fmla="*/ 73 h 73"/>
                  <a:gd name="T16" fmla="*/ 120 w 120"/>
                  <a:gd name="T17" fmla="*/ 73 h 73"/>
                  <a:gd name="T18" fmla="*/ 120 w 120"/>
                  <a:gd name="T19" fmla="*/ 26 h 73"/>
                  <a:gd name="T20" fmla="*/ 110 w 120"/>
                  <a:gd name="T21" fmla="*/ 15 h 73"/>
                  <a:gd name="T22" fmla="*/ 56 w 120"/>
                  <a:gd name="T23" fmla="*/ 15 h 73"/>
                  <a:gd name="T24" fmla="*/ 51 w 120"/>
                  <a:gd name="T25" fmla="*/ 3 h 73"/>
                  <a:gd name="T26" fmla="*/ 47 w 120"/>
                  <a:gd name="T27" fmla="*/ 0 h 73"/>
                  <a:gd name="T28" fmla="*/ 10 w 120"/>
                  <a:gd name="T29" fmla="*/ 0 h 73"/>
                  <a:gd name="T30" fmla="*/ 0 w 120"/>
                  <a:gd name="T31" fmla="*/ 10 h 73"/>
                  <a:gd name="T32" fmla="*/ 0 w 120"/>
                  <a:gd name="T33" fmla="*/ 26 h 73"/>
                  <a:gd name="T34" fmla="*/ 5 w 120"/>
                  <a:gd name="T35" fmla="*/ 26 h 73"/>
                  <a:gd name="T36" fmla="*/ 5 w 120"/>
                  <a:gd name="T37"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73">
                    <a:moveTo>
                      <a:pt x="5" y="10"/>
                    </a:moveTo>
                    <a:cubicBezTo>
                      <a:pt x="5" y="7"/>
                      <a:pt x="8" y="5"/>
                      <a:pt x="10" y="5"/>
                    </a:cubicBezTo>
                    <a:cubicBezTo>
                      <a:pt x="46" y="5"/>
                      <a:pt x="46" y="5"/>
                      <a:pt x="46" y="5"/>
                    </a:cubicBezTo>
                    <a:cubicBezTo>
                      <a:pt x="53" y="20"/>
                      <a:pt x="53" y="20"/>
                      <a:pt x="53" y="20"/>
                    </a:cubicBezTo>
                    <a:cubicBezTo>
                      <a:pt x="110" y="20"/>
                      <a:pt x="110" y="20"/>
                      <a:pt x="110" y="20"/>
                    </a:cubicBezTo>
                    <a:cubicBezTo>
                      <a:pt x="112" y="20"/>
                      <a:pt x="115" y="23"/>
                      <a:pt x="115" y="26"/>
                    </a:cubicBezTo>
                    <a:cubicBezTo>
                      <a:pt x="115" y="61"/>
                      <a:pt x="115" y="61"/>
                      <a:pt x="115" y="61"/>
                    </a:cubicBezTo>
                    <a:cubicBezTo>
                      <a:pt x="119" y="73"/>
                      <a:pt x="119" y="73"/>
                      <a:pt x="119" y="73"/>
                    </a:cubicBezTo>
                    <a:cubicBezTo>
                      <a:pt x="120" y="73"/>
                      <a:pt x="120" y="73"/>
                      <a:pt x="120" y="73"/>
                    </a:cubicBezTo>
                    <a:cubicBezTo>
                      <a:pt x="120" y="26"/>
                      <a:pt x="120" y="26"/>
                      <a:pt x="120" y="26"/>
                    </a:cubicBezTo>
                    <a:cubicBezTo>
                      <a:pt x="120" y="20"/>
                      <a:pt x="115" y="15"/>
                      <a:pt x="110" y="15"/>
                    </a:cubicBezTo>
                    <a:cubicBezTo>
                      <a:pt x="56" y="15"/>
                      <a:pt x="56" y="15"/>
                      <a:pt x="56" y="15"/>
                    </a:cubicBezTo>
                    <a:cubicBezTo>
                      <a:pt x="51" y="3"/>
                      <a:pt x="51" y="3"/>
                      <a:pt x="51" y="3"/>
                    </a:cubicBezTo>
                    <a:cubicBezTo>
                      <a:pt x="50" y="1"/>
                      <a:pt x="49" y="0"/>
                      <a:pt x="47" y="0"/>
                    </a:cubicBezTo>
                    <a:cubicBezTo>
                      <a:pt x="10" y="0"/>
                      <a:pt x="10" y="0"/>
                      <a:pt x="10" y="0"/>
                    </a:cubicBezTo>
                    <a:cubicBezTo>
                      <a:pt x="5" y="0"/>
                      <a:pt x="0" y="4"/>
                      <a:pt x="0" y="10"/>
                    </a:cubicBezTo>
                    <a:cubicBezTo>
                      <a:pt x="0" y="26"/>
                      <a:pt x="0" y="26"/>
                      <a:pt x="0" y="26"/>
                    </a:cubicBezTo>
                    <a:cubicBezTo>
                      <a:pt x="5" y="26"/>
                      <a:pt x="5" y="26"/>
                      <a:pt x="5" y="26"/>
                    </a:cubicBezTo>
                    <a:lnTo>
                      <a:pt x="5"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47" name="Freeform 27"/>
              <p:cNvSpPr>
                <a:spLocks/>
              </p:cNvSpPr>
              <p:nvPr/>
            </p:nvSpPr>
            <p:spPr bwMode="auto">
              <a:xfrm>
                <a:off x="-1159023" y="-2065857"/>
                <a:ext cx="450850" cy="219075"/>
              </a:xfrm>
              <a:custGeom>
                <a:avLst/>
                <a:gdLst>
                  <a:gd name="T0" fmla="*/ 130 w 141"/>
                  <a:gd name="T1" fmla="*/ 68 h 68"/>
                  <a:gd name="T2" fmla="*/ 29 w 141"/>
                  <a:gd name="T3" fmla="*/ 68 h 68"/>
                  <a:gd name="T4" fmla="*/ 20 w 141"/>
                  <a:gd name="T5" fmla="*/ 62 h 68"/>
                  <a:gd name="T6" fmla="*/ 1 w 141"/>
                  <a:gd name="T7" fmla="*/ 14 h 68"/>
                  <a:gd name="T8" fmla="*/ 2 w 141"/>
                  <a:gd name="T9" fmla="*/ 5 h 68"/>
                  <a:gd name="T10" fmla="*/ 10 w 141"/>
                  <a:gd name="T11" fmla="*/ 0 h 68"/>
                  <a:gd name="T12" fmla="*/ 111 w 141"/>
                  <a:gd name="T13" fmla="*/ 0 h 68"/>
                  <a:gd name="T14" fmla="*/ 120 w 141"/>
                  <a:gd name="T15" fmla="*/ 7 h 68"/>
                  <a:gd name="T16" fmla="*/ 140 w 141"/>
                  <a:gd name="T17" fmla="*/ 55 h 68"/>
                  <a:gd name="T18" fmla="*/ 139 w 141"/>
                  <a:gd name="T19" fmla="*/ 64 h 68"/>
                  <a:gd name="T20" fmla="*/ 130 w 141"/>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68">
                    <a:moveTo>
                      <a:pt x="130" y="68"/>
                    </a:moveTo>
                    <a:cubicBezTo>
                      <a:pt x="29" y="68"/>
                      <a:pt x="29" y="68"/>
                      <a:pt x="29" y="68"/>
                    </a:cubicBezTo>
                    <a:cubicBezTo>
                      <a:pt x="25" y="68"/>
                      <a:pt x="22" y="66"/>
                      <a:pt x="20" y="62"/>
                    </a:cubicBezTo>
                    <a:cubicBezTo>
                      <a:pt x="1" y="14"/>
                      <a:pt x="1" y="14"/>
                      <a:pt x="1" y="14"/>
                    </a:cubicBezTo>
                    <a:cubicBezTo>
                      <a:pt x="0" y="11"/>
                      <a:pt x="0" y="8"/>
                      <a:pt x="2" y="5"/>
                    </a:cubicBezTo>
                    <a:cubicBezTo>
                      <a:pt x="4" y="2"/>
                      <a:pt x="7" y="0"/>
                      <a:pt x="10" y="0"/>
                    </a:cubicBezTo>
                    <a:cubicBezTo>
                      <a:pt x="111" y="0"/>
                      <a:pt x="111" y="0"/>
                      <a:pt x="111" y="0"/>
                    </a:cubicBezTo>
                    <a:cubicBezTo>
                      <a:pt x="115" y="0"/>
                      <a:pt x="119" y="3"/>
                      <a:pt x="120" y="7"/>
                    </a:cubicBezTo>
                    <a:cubicBezTo>
                      <a:pt x="140" y="55"/>
                      <a:pt x="140" y="55"/>
                      <a:pt x="140" y="55"/>
                    </a:cubicBezTo>
                    <a:cubicBezTo>
                      <a:pt x="141" y="58"/>
                      <a:pt x="140" y="61"/>
                      <a:pt x="139" y="64"/>
                    </a:cubicBezTo>
                    <a:cubicBezTo>
                      <a:pt x="137" y="67"/>
                      <a:pt x="134" y="68"/>
                      <a:pt x="130" y="6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grpSp>
      </p:grpSp>
      <p:sp>
        <p:nvSpPr>
          <p:cNvPr id="32" name="Rectangle 31"/>
          <p:cNvSpPr/>
          <p:nvPr/>
        </p:nvSpPr>
        <p:spPr>
          <a:xfrm>
            <a:off x="401798" y="1048530"/>
            <a:ext cx="5971485" cy="707886"/>
          </a:xfrm>
          <a:prstGeom prst="rect">
            <a:avLst/>
          </a:prstGeom>
        </p:spPr>
        <p:txBody>
          <a:bodyPr wrap="square">
            <a:spAutoFit/>
          </a:bodyPr>
          <a:lstStyle/>
          <a:p>
            <a:r>
              <a:rPr lang="fr-FR" sz="2000" b="1" dirty="0">
                <a:solidFill>
                  <a:schemeClr val="tx2"/>
                </a:solidFill>
                <a:latin typeface="BNPPSans-Bold" panose="02000000000000000000" pitchFamily="50" charset="0"/>
              </a:rPr>
              <a:t>L’association doit œuvrer </a:t>
            </a:r>
            <a:r>
              <a:rPr lang="fr-FR" sz="2000" dirty="0">
                <a:solidFill>
                  <a:schemeClr val="tx2"/>
                </a:solidFill>
                <a:latin typeface="BNPPSans-Bold" panose="02000000000000000000" pitchFamily="50" charset="0"/>
              </a:rPr>
              <a:t>dans l’un des champs d’action suivants :  </a:t>
            </a:r>
          </a:p>
        </p:txBody>
      </p:sp>
      <p:grpSp>
        <p:nvGrpSpPr>
          <p:cNvPr id="2" name="Groupe 1"/>
          <p:cNvGrpSpPr/>
          <p:nvPr/>
        </p:nvGrpSpPr>
        <p:grpSpPr>
          <a:xfrm>
            <a:off x="612011" y="1933252"/>
            <a:ext cx="4945632" cy="1087224"/>
            <a:chOff x="327976" y="2267474"/>
            <a:chExt cx="5962490" cy="1253452"/>
          </a:xfrm>
        </p:grpSpPr>
        <p:grpSp>
          <p:nvGrpSpPr>
            <p:cNvPr id="7" name="Groupe 6">
              <a:extLst>
                <a:ext uri="{FF2B5EF4-FFF2-40B4-BE49-F238E27FC236}">
                  <a16:creationId xmlns:a16="http://schemas.microsoft.com/office/drawing/2014/main" id="{201E5FFC-7F4E-4A0E-B9C8-FA0EA5D24571}"/>
                </a:ext>
              </a:extLst>
            </p:cNvPr>
            <p:cNvGrpSpPr/>
            <p:nvPr/>
          </p:nvGrpSpPr>
          <p:grpSpPr>
            <a:xfrm>
              <a:off x="327976" y="2267474"/>
              <a:ext cx="5962490" cy="1253452"/>
              <a:chOff x="556464" y="2099826"/>
              <a:chExt cx="5962490" cy="1253452"/>
            </a:xfrm>
          </p:grpSpPr>
          <p:sp>
            <p:nvSpPr>
              <p:cNvPr id="18" name="TextBox 17"/>
              <p:cNvSpPr txBox="1"/>
              <p:nvPr/>
            </p:nvSpPr>
            <p:spPr>
              <a:xfrm>
                <a:off x="1204701" y="2099826"/>
                <a:ext cx="5248902" cy="509755"/>
              </a:xfrm>
              <a:prstGeom prst="rect">
                <a:avLst/>
              </a:prstGeom>
              <a:noFill/>
            </p:spPr>
            <p:txBody>
              <a:bodyPr wrap="square" lIns="0" tIns="0" rIns="0" bIns="0" rtlCol="0">
                <a:spAutoFit/>
              </a:bodyPr>
              <a:lstStyle>
                <a:defPPr>
                  <a:defRPr lang="fr-FR"/>
                </a:defPPr>
                <a:lvl1pPr defTabSz="1828434">
                  <a:lnSpc>
                    <a:spcPts val="4533"/>
                  </a:lnSpc>
                  <a:spcAft>
                    <a:spcPts val="1600"/>
                  </a:spcAft>
                  <a:defRPr b="1" cap="all" spc="53">
                    <a:solidFill>
                      <a:schemeClr val="accent3"/>
                    </a:solidFill>
                    <a:latin typeface="BNPP Sans Condensed Light" pitchFamily="50" charset="0"/>
                    <a:cs typeface="Roboto Regular" charset="0"/>
                  </a:defRPr>
                </a:lvl1pPr>
              </a:lstStyle>
              <a:p>
                <a:r>
                  <a:rPr lang="fr-FR" sz="2000" dirty="0">
                    <a:solidFill>
                      <a:schemeClr val="accent1"/>
                    </a:solidFill>
                    <a:latin typeface="BNPP Sans" panose="02000000000000000000" pitchFamily="2" charset="0"/>
                  </a:rPr>
                  <a:t>Accès à L’éducation</a:t>
                </a:r>
              </a:p>
            </p:txBody>
          </p:sp>
          <p:sp>
            <p:nvSpPr>
              <p:cNvPr id="23" name="Oval 22"/>
              <p:cNvSpPr>
                <a:spLocks noChangeAspect="1"/>
              </p:cNvSpPr>
              <p:nvPr/>
            </p:nvSpPr>
            <p:spPr>
              <a:xfrm>
                <a:off x="556464" y="2190739"/>
                <a:ext cx="493698" cy="504000"/>
              </a:xfrm>
              <a:prstGeom prst="ellipse">
                <a:avLst/>
              </a:prstGeom>
              <a:solidFill>
                <a:schemeClr val="accent1"/>
              </a:solidFill>
              <a:ln w="6350" cap="flat" cmpd="sng" algn="ctr">
                <a:noFill/>
                <a:prstDash val="solid"/>
                <a:miter lim="800000"/>
              </a:ln>
              <a:effectLst/>
            </p:spPr>
            <p:txBody>
              <a:bodyPr tIns="0" bIns="64008" rtlCol="0" anchor="ctr"/>
              <a:lstStyle/>
              <a:p>
                <a:pPr algn="ctr" defTabSz="1825623">
                  <a:defRPr/>
                </a:pPr>
                <a:endParaRPr lang="en-US" sz="1600" kern="0" dirty="0">
                  <a:solidFill>
                    <a:prstClr val="white"/>
                  </a:solidFill>
                  <a:latin typeface="BNPP Sans Condensed Light" pitchFamily="50" charset="0"/>
                  <a:cs typeface="Roboto Regular" charset="0"/>
                </a:endParaRPr>
              </a:p>
            </p:txBody>
          </p:sp>
          <p:sp>
            <p:nvSpPr>
              <p:cNvPr id="14" name="TextBox 13"/>
              <p:cNvSpPr txBox="1"/>
              <p:nvPr/>
            </p:nvSpPr>
            <p:spPr>
              <a:xfrm>
                <a:off x="1205309" y="2608128"/>
                <a:ext cx="5313645" cy="745150"/>
              </a:xfrm>
              <a:prstGeom prst="rect">
                <a:avLst/>
              </a:prstGeom>
              <a:noFill/>
            </p:spPr>
            <p:txBody>
              <a:bodyPr wrap="square" lIns="0" tIns="0" rIns="0" bIns="0" rtlCol="0">
                <a:spAutoFit/>
              </a:bodyPr>
              <a:lstStyle/>
              <a:p>
                <a:pPr lvl="0" algn="just" defTabSz="1825623">
                  <a:defRPr/>
                </a:pPr>
                <a:r>
                  <a:rPr lang="fr-FR" sz="1400" i="1" dirty="0">
                    <a:solidFill>
                      <a:schemeClr val="tx1">
                        <a:lumMod val="50000"/>
                        <a:lumOff val="50000"/>
                      </a:schemeClr>
                    </a:solidFill>
                    <a:latin typeface="BNPP Sans Light" panose="02000503020000020004" pitchFamily="50" charset="0"/>
                    <a:ea typeface="BNPP Rounded" charset="0"/>
                    <a:cs typeface="BNPP Rounded" charset="0"/>
                  </a:rPr>
                  <a:t>soutien scolaire, alphabétisation, insertion par la culture,</a:t>
                </a:r>
                <a:r>
                  <a:rPr lang="fr-FR" sz="1400" i="1" dirty="0">
                    <a:solidFill>
                      <a:srgbClr val="000000">
                        <a:lumMod val="50000"/>
                        <a:lumOff val="50000"/>
                      </a:srgbClr>
                    </a:solidFill>
                    <a:latin typeface="BNPP Sans Light" panose="02000503020000020004" pitchFamily="50" charset="0"/>
                    <a:cs typeface="Roboto Light" charset="0"/>
                  </a:rPr>
                  <a:t> inclusion numérique,</a:t>
                </a:r>
                <a:r>
                  <a:rPr lang="fr-FR" sz="1400" i="1" dirty="0">
                    <a:solidFill>
                      <a:schemeClr val="tx1">
                        <a:lumMod val="50000"/>
                        <a:lumOff val="50000"/>
                      </a:schemeClr>
                    </a:solidFill>
                    <a:latin typeface="BNPP Sans Light" panose="02000503020000020004" pitchFamily="50" charset="0"/>
                    <a:ea typeface="BNPP Rounded" charset="0"/>
                    <a:cs typeface="BNPP Rounded" charset="0"/>
                  </a:rPr>
                  <a:t> accompagnement à la citoyenneté, sensibilisation environnementale</a:t>
                </a:r>
              </a:p>
            </p:txBody>
          </p:sp>
        </p:grpSp>
        <p:grpSp>
          <p:nvGrpSpPr>
            <p:cNvPr id="28" name="Group 263"/>
            <p:cNvGrpSpPr/>
            <p:nvPr/>
          </p:nvGrpSpPr>
          <p:grpSpPr>
            <a:xfrm>
              <a:off x="369719" y="2493488"/>
              <a:ext cx="414120" cy="232544"/>
              <a:chOff x="-5861198" y="8530705"/>
              <a:chExt cx="441325" cy="331788"/>
            </a:xfrm>
          </p:grpSpPr>
          <p:sp>
            <p:nvSpPr>
              <p:cNvPr id="30" name="Freeform 181"/>
              <p:cNvSpPr>
                <a:spLocks/>
              </p:cNvSpPr>
              <p:nvPr/>
            </p:nvSpPr>
            <p:spPr bwMode="auto">
              <a:xfrm>
                <a:off x="-5845323" y="8530705"/>
                <a:ext cx="388938" cy="177800"/>
              </a:xfrm>
              <a:custGeom>
                <a:avLst/>
                <a:gdLst>
                  <a:gd name="T0" fmla="*/ 122 w 122"/>
                  <a:gd name="T1" fmla="*/ 28 h 55"/>
                  <a:gd name="T2" fmla="*/ 61 w 122"/>
                  <a:gd name="T3" fmla="*/ 55 h 55"/>
                  <a:gd name="T4" fmla="*/ 1 w 122"/>
                  <a:gd name="T5" fmla="*/ 28 h 55"/>
                  <a:gd name="T6" fmla="*/ 1 w 122"/>
                  <a:gd name="T7" fmla="*/ 27 h 55"/>
                  <a:gd name="T8" fmla="*/ 57 w 122"/>
                  <a:gd name="T9" fmla="*/ 1 h 55"/>
                  <a:gd name="T10" fmla="*/ 65 w 122"/>
                  <a:gd name="T11" fmla="*/ 1 h 55"/>
                  <a:gd name="T12" fmla="*/ 122 w 122"/>
                  <a:gd name="T13" fmla="*/ 27 h 55"/>
                  <a:gd name="T14" fmla="*/ 122 w 122"/>
                  <a:gd name="T15" fmla="*/ 28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55">
                    <a:moveTo>
                      <a:pt x="122" y="28"/>
                    </a:moveTo>
                    <a:cubicBezTo>
                      <a:pt x="61" y="55"/>
                      <a:pt x="61" y="55"/>
                      <a:pt x="61" y="55"/>
                    </a:cubicBezTo>
                    <a:cubicBezTo>
                      <a:pt x="1" y="28"/>
                      <a:pt x="1" y="28"/>
                      <a:pt x="1" y="28"/>
                    </a:cubicBezTo>
                    <a:cubicBezTo>
                      <a:pt x="0" y="28"/>
                      <a:pt x="0" y="27"/>
                      <a:pt x="1" y="27"/>
                    </a:cubicBezTo>
                    <a:cubicBezTo>
                      <a:pt x="57" y="1"/>
                      <a:pt x="57" y="1"/>
                      <a:pt x="57" y="1"/>
                    </a:cubicBezTo>
                    <a:cubicBezTo>
                      <a:pt x="60" y="0"/>
                      <a:pt x="63" y="0"/>
                      <a:pt x="65" y="1"/>
                    </a:cubicBezTo>
                    <a:cubicBezTo>
                      <a:pt x="122" y="27"/>
                      <a:pt x="122" y="27"/>
                      <a:pt x="122" y="27"/>
                    </a:cubicBezTo>
                    <a:cubicBezTo>
                      <a:pt x="122" y="27"/>
                      <a:pt x="122" y="28"/>
                      <a:pt x="122" y="2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31" name="Freeform 182"/>
              <p:cNvSpPr>
                <a:spLocks noEditPoints="1"/>
              </p:cNvSpPr>
              <p:nvPr/>
            </p:nvSpPr>
            <p:spPr bwMode="auto">
              <a:xfrm>
                <a:off x="-5861198" y="8633893"/>
                <a:ext cx="441325" cy="228600"/>
              </a:xfrm>
              <a:custGeom>
                <a:avLst/>
                <a:gdLst>
                  <a:gd name="T0" fmla="*/ 131 w 138"/>
                  <a:gd name="T1" fmla="*/ 51 h 71"/>
                  <a:gd name="T2" fmla="*/ 131 w 138"/>
                  <a:gd name="T3" fmla="*/ 3 h 71"/>
                  <a:gd name="T4" fmla="*/ 131 w 138"/>
                  <a:gd name="T5" fmla="*/ 3 h 71"/>
                  <a:gd name="T6" fmla="*/ 131 w 138"/>
                  <a:gd name="T7" fmla="*/ 3 h 71"/>
                  <a:gd name="T8" fmla="*/ 130 w 138"/>
                  <a:gd name="T9" fmla="*/ 2 h 71"/>
                  <a:gd name="T10" fmla="*/ 130 w 138"/>
                  <a:gd name="T11" fmla="*/ 2 h 71"/>
                  <a:gd name="T12" fmla="*/ 130 w 138"/>
                  <a:gd name="T13" fmla="*/ 2 h 71"/>
                  <a:gd name="T14" fmla="*/ 130 w 138"/>
                  <a:gd name="T15" fmla="*/ 1 h 71"/>
                  <a:gd name="T16" fmla="*/ 129 w 138"/>
                  <a:gd name="T17" fmla="*/ 1 h 71"/>
                  <a:gd name="T18" fmla="*/ 129 w 138"/>
                  <a:gd name="T19" fmla="*/ 1 h 71"/>
                  <a:gd name="T20" fmla="*/ 128 w 138"/>
                  <a:gd name="T21" fmla="*/ 0 h 71"/>
                  <a:gd name="T22" fmla="*/ 128 w 138"/>
                  <a:gd name="T23" fmla="*/ 0 h 71"/>
                  <a:gd name="T24" fmla="*/ 128 w 138"/>
                  <a:gd name="T25" fmla="*/ 0 h 71"/>
                  <a:gd name="T26" fmla="*/ 127 w 138"/>
                  <a:gd name="T27" fmla="*/ 0 h 71"/>
                  <a:gd name="T28" fmla="*/ 127 w 138"/>
                  <a:gd name="T29" fmla="*/ 1 h 71"/>
                  <a:gd name="T30" fmla="*/ 127 w 138"/>
                  <a:gd name="T31" fmla="*/ 1 h 71"/>
                  <a:gd name="T32" fmla="*/ 65 w 138"/>
                  <a:gd name="T33" fmla="*/ 28 h 71"/>
                  <a:gd name="T34" fmla="*/ 4 w 138"/>
                  <a:gd name="T35" fmla="*/ 1 h 71"/>
                  <a:gd name="T36" fmla="*/ 0 w 138"/>
                  <a:gd name="T37" fmla="*/ 2 h 71"/>
                  <a:gd name="T38" fmla="*/ 2 w 138"/>
                  <a:gd name="T39" fmla="*/ 6 h 71"/>
                  <a:gd name="T40" fmla="*/ 23 w 138"/>
                  <a:gd name="T41" fmla="*/ 15 h 71"/>
                  <a:gd name="T42" fmla="*/ 23 w 138"/>
                  <a:gd name="T43" fmla="*/ 55 h 71"/>
                  <a:gd name="T44" fmla="*/ 24 w 138"/>
                  <a:gd name="T45" fmla="*/ 57 h 71"/>
                  <a:gd name="T46" fmla="*/ 65 w 138"/>
                  <a:gd name="T47" fmla="*/ 68 h 71"/>
                  <a:gd name="T48" fmla="*/ 106 w 138"/>
                  <a:gd name="T49" fmla="*/ 58 h 71"/>
                  <a:gd name="T50" fmla="*/ 108 w 138"/>
                  <a:gd name="T51" fmla="*/ 55 h 71"/>
                  <a:gd name="T52" fmla="*/ 108 w 138"/>
                  <a:gd name="T53" fmla="*/ 15 h 71"/>
                  <a:gd name="T54" fmla="*/ 125 w 138"/>
                  <a:gd name="T55" fmla="*/ 8 h 71"/>
                  <a:gd name="T56" fmla="*/ 125 w 138"/>
                  <a:gd name="T57" fmla="*/ 51 h 71"/>
                  <a:gd name="T58" fmla="*/ 118 w 138"/>
                  <a:gd name="T59" fmla="*/ 61 h 71"/>
                  <a:gd name="T60" fmla="*/ 128 w 138"/>
                  <a:gd name="T61" fmla="*/ 71 h 71"/>
                  <a:gd name="T62" fmla="*/ 138 w 138"/>
                  <a:gd name="T63" fmla="*/ 61 h 71"/>
                  <a:gd name="T64" fmla="*/ 131 w 138"/>
                  <a:gd name="T65" fmla="*/ 51 h 71"/>
                  <a:gd name="T66" fmla="*/ 102 w 138"/>
                  <a:gd name="T67" fmla="*/ 53 h 71"/>
                  <a:gd name="T68" fmla="*/ 29 w 138"/>
                  <a:gd name="T69" fmla="*/ 53 h 71"/>
                  <a:gd name="T70" fmla="*/ 29 w 138"/>
                  <a:gd name="T71" fmla="*/ 18 h 71"/>
                  <a:gd name="T72" fmla="*/ 64 w 138"/>
                  <a:gd name="T73" fmla="*/ 34 h 71"/>
                  <a:gd name="T74" fmla="*/ 65 w 138"/>
                  <a:gd name="T75" fmla="*/ 34 h 71"/>
                  <a:gd name="T76" fmla="*/ 67 w 138"/>
                  <a:gd name="T77" fmla="*/ 34 h 71"/>
                  <a:gd name="T78" fmla="*/ 102 w 138"/>
                  <a:gd name="T79" fmla="*/ 18 h 71"/>
                  <a:gd name="T80" fmla="*/ 102 w 138"/>
                  <a:gd name="T81" fmla="*/ 53 h 71"/>
                  <a:gd name="T82" fmla="*/ 128 w 138"/>
                  <a:gd name="T83" fmla="*/ 65 h 71"/>
                  <a:gd name="T84" fmla="*/ 124 w 138"/>
                  <a:gd name="T85" fmla="*/ 61 h 71"/>
                  <a:gd name="T86" fmla="*/ 128 w 138"/>
                  <a:gd name="T87" fmla="*/ 57 h 71"/>
                  <a:gd name="T88" fmla="*/ 132 w 138"/>
                  <a:gd name="T89" fmla="*/ 61 h 71"/>
                  <a:gd name="T90" fmla="*/ 128 w 138"/>
                  <a:gd name="T9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71">
                    <a:moveTo>
                      <a:pt x="131" y="51"/>
                    </a:moveTo>
                    <a:cubicBezTo>
                      <a:pt x="131" y="3"/>
                      <a:pt x="131" y="3"/>
                      <a:pt x="131" y="3"/>
                    </a:cubicBezTo>
                    <a:cubicBezTo>
                      <a:pt x="131" y="3"/>
                      <a:pt x="131" y="3"/>
                      <a:pt x="131" y="3"/>
                    </a:cubicBezTo>
                    <a:cubicBezTo>
                      <a:pt x="131" y="3"/>
                      <a:pt x="131" y="3"/>
                      <a:pt x="131" y="3"/>
                    </a:cubicBezTo>
                    <a:cubicBezTo>
                      <a:pt x="131" y="2"/>
                      <a:pt x="131" y="2"/>
                      <a:pt x="130" y="2"/>
                    </a:cubicBezTo>
                    <a:cubicBezTo>
                      <a:pt x="130" y="2"/>
                      <a:pt x="130" y="2"/>
                      <a:pt x="130" y="2"/>
                    </a:cubicBezTo>
                    <a:cubicBezTo>
                      <a:pt x="130" y="2"/>
                      <a:pt x="130" y="2"/>
                      <a:pt x="130" y="2"/>
                    </a:cubicBezTo>
                    <a:cubicBezTo>
                      <a:pt x="130" y="2"/>
                      <a:pt x="130" y="1"/>
                      <a:pt x="130" y="1"/>
                    </a:cubicBezTo>
                    <a:cubicBezTo>
                      <a:pt x="130" y="1"/>
                      <a:pt x="130" y="1"/>
                      <a:pt x="129" y="1"/>
                    </a:cubicBezTo>
                    <a:cubicBezTo>
                      <a:pt x="129" y="1"/>
                      <a:pt x="129" y="1"/>
                      <a:pt x="129" y="1"/>
                    </a:cubicBezTo>
                    <a:cubicBezTo>
                      <a:pt x="129" y="0"/>
                      <a:pt x="128" y="0"/>
                      <a:pt x="128" y="0"/>
                    </a:cubicBezTo>
                    <a:cubicBezTo>
                      <a:pt x="128" y="0"/>
                      <a:pt x="128" y="0"/>
                      <a:pt x="128" y="0"/>
                    </a:cubicBezTo>
                    <a:cubicBezTo>
                      <a:pt x="128" y="0"/>
                      <a:pt x="128" y="0"/>
                      <a:pt x="128" y="0"/>
                    </a:cubicBezTo>
                    <a:cubicBezTo>
                      <a:pt x="128" y="0"/>
                      <a:pt x="127" y="0"/>
                      <a:pt x="127" y="0"/>
                    </a:cubicBezTo>
                    <a:cubicBezTo>
                      <a:pt x="127" y="0"/>
                      <a:pt x="127" y="0"/>
                      <a:pt x="127" y="1"/>
                    </a:cubicBezTo>
                    <a:cubicBezTo>
                      <a:pt x="127" y="1"/>
                      <a:pt x="127" y="1"/>
                      <a:pt x="127" y="1"/>
                    </a:cubicBezTo>
                    <a:cubicBezTo>
                      <a:pt x="65" y="28"/>
                      <a:pt x="65" y="28"/>
                      <a:pt x="65" y="28"/>
                    </a:cubicBezTo>
                    <a:cubicBezTo>
                      <a:pt x="4" y="1"/>
                      <a:pt x="4" y="1"/>
                      <a:pt x="4" y="1"/>
                    </a:cubicBezTo>
                    <a:cubicBezTo>
                      <a:pt x="3" y="0"/>
                      <a:pt x="1" y="1"/>
                      <a:pt x="0" y="2"/>
                    </a:cubicBezTo>
                    <a:cubicBezTo>
                      <a:pt x="0" y="4"/>
                      <a:pt x="0" y="5"/>
                      <a:pt x="2" y="6"/>
                    </a:cubicBezTo>
                    <a:cubicBezTo>
                      <a:pt x="23" y="15"/>
                      <a:pt x="23" y="15"/>
                      <a:pt x="23" y="15"/>
                    </a:cubicBezTo>
                    <a:cubicBezTo>
                      <a:pt x="23" y="55"/>
                      <a:pt x="23" y="55"/>
                      <a:pt x="23" y="55"/>
                    </a:cubicBezTo>
                    <a:cubicBezTo>
                      <a:pt x="23" y="56"/>
                      <a:pt x="23" y="57"/>
                      <a:pt x="24" y="57"/>
                    </a:cubicBezTo>
                    <a:cubicBezTo>
                      <a:pt x="38" y="64"/>
                      <a:pt x="51" y="68"/>
                      <a:pt x="65" y="68"/>
                    </a:cubicBezTo>
                    <a:cubicBezTo>
                      <a:pt x="78" y="68"/>
                      <a:pt x="92" y="64"/>
                      <a:pt x="106" y="58"/>
                    </a:cubicBezTo>
                    <a:cubicBezTo>
                      <a:pt x="107" y="57"/>
                      <a:pt x="108" y="56"/>
                      <a:pt x="108" y="55"/>
                    </a:cubicBezTo>
                    <a:cubicBezTo>
                      <a:pt x="108" y="15"/>
                      <a:pt x="108" y="15"/>
                      <a:pt x="108" y="15"/>
                    </a:cubicBezTo>
                    <a:cubicBezTo>
                      <a:pt x="125" y="8"/>
                      <a:pt x="125" y="8"/>
                      <a:pt x="125" y="8"/>
                    </a:cubicBezTo>
                    <a:cubicBezTo>
                      <a:pt x="125" y="51"/>
                      <a:pt x="125" y="51"/>
                      <a:pt x="125" y="51"/>
                    </a:cubicBezTo>
                    <a:cubicBezTo>
                      <a:pt x="121" y="53"/>
                      <a:pt x="118" y="56"/>
                      <a:pt x="118" y="61"/>
                    </a:cubicBezTo>
                    <a:cubicBezTo>
                      <a:pt x="118" y="66"/>
                      <a:pt x="122" y="71"/>
                      <a:pt x="128" y="71"/>
                    </a:cubicBezTo>
                    <a:cubicBezTo>
                      <a:pt x="133" y="71"/>
                      <a:pt x="138" y="66"/>
                      <a:pt x="138" y="61"/>
                    </a:cubicBezTo>
                    <a:cubicBezTo>
                      <a:pt x="138" y="56"/>
                      <a:pt x="135" y="53"/>
                      <a:pt x="131" y="51"/>
                    </a:cubicBezTo>
                    <a:close/>
                    <a:moveTo>
                      <a:pt x="102" y="53"/>
                    </a:moveTo>
                    <a:cubicBezTo>
                      <a:pt x="77" y="65"/>
                      <a:pt x="52" y="65"/>
                      <a:pt x="29" y="53"/>
                    </a:cubicBezTo>
                    <a:cubicBezTo>
                      <a:pt x="29" y="18"/>
                      <a:pt x="29" y="18"/>
                      <a:pt x="29" y="18"/>
                    </a:cubicBezTo>
                    <a:cubicBezTo>
                      <a:pt x="64" y="34"/>
                      <a:pt x="64" y="34"/>
                      <a:pt x="64" y="34"/>
                    </a:cubicBezTo>
                    <a:cubicBezTo>
                      <a:pt x="65" y="34"/>
                      <a:pt x="65" y="34"/>
                      <a:pt x="65" y="34"/>
                    </a:cubicBezTo>
                    <a:cubicBezTo>
                      <a:pt x="66" y="34"/>
                      <a:pt x="66" y="34"/>
                      <a:pt x="67" y="34"/>
                    </a:cubicBezTo>
                    <a:cubicBezTo>
                      <a:pt x="102" y="18"/>
                      <a:pt x="102" y="18"/>
                      <a:pt x="102" y="18"/>
                    </a:cubicBezTo>
                    <a:lnTo>
                      <a:pt x="102" y="53"/>
                    </a:lnTo>
                    <a:close/>
                    <a:moveTo>
                      <a:pt x="128" y="65"/>
                    </a:moveTo>
                    <a:cubicBezTo>
                      <a:pt x="125" y="65"/>
                      <a:pt x="124" y="63"/>
                      <a:pt x="124" y="61"/>
                    </a:cubicBezTo>
                    <a:cubicBezTo>
                      <a:pt x="124" y="59"/>
                      <a:pt x="125" y="57"/>
                      <a:pt x="128" y="57"/>
                    </a:cubicBezTo>
                    <a:cubicBezTo>
                      <a:pt x="130" y="57"/>
                      <a:pt x="132" y="59"/>
                      <a:pt x="132" y="61"/>
                    </a:cubicBezTo>
                    <a:cubicBezTo>
                      <a:pt x="132" y="63"/>
                      <a:pt x="130" y="65"/>
                      <a:pt x="128" y="6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grpSp>
      </p:grpSp>
      <p:pic>
        <p:nvPicPr>
          <p:cNvPr id="5" name="Image 4">
            <a:extLst>
              <a:ext uri="{FF2B5EF4-FFF2-40B4-BE49-F238E27FC236}">
                <a16:creationId xmlns:a16="http://schemas.microsoft.com/office/drawing/2014/main" id="{A20F2B14-796C-4062-B3CC-E0917882A1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8969" y="1628833"/>
            <a:ext cx="5638041" cy="3758694"/>
          </a:xfrm>
          <a:prstGeom prst="rect">
            <a:avLst/>
          </a:prstGeom>
        </p:spPr>
      </p:pic>
    </p:spTree>
    <p:extLst>
      <p:ext uri="{BB962C8B-B14F-4D97-AF65-F5344CB8AC3E}">
        <p14:creationId xmlns:p14="http://schemas.microsoft.com/office/powerpoint/2010/main" val="3861912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fr-FR" b="1" dirty="0"/>
              <a:t>CRITÈRES D’ÉLIGIBILITÉ </a:t>
            </a:r>
            <a:endParaRPr lang="en-GB" b="1" dirty="0"/>
          </a:p>
        </p:txBody>
      </p:sp>
      <p:sp>
        <p:nvSpPr>
          <p:cNvPr id="9" name="Rectangle 8"/>
          <p:cNvSpPr/>
          <p:nvPr/>
        </p:nvSpPr>
        <p:spPr>
          <a:xfrm>
            <a:off x="633850" y="1065392"/>
            <a:ext cx="5104974" cy="3739485"/>
          </a:xfrm>
          <a:prstGeom prst="rect">
            <a:avLst/>
          </a:prstGeom>
        </p:spPr>
        <p:txBody>
          <a:bodyPr wrap="square" lIns="91440" tIns="45720" rIns="91440" bIns="45720" anchor="t">
            <a:spAutoFit/>
          </a:bodyPr>
          <a:lstStyle/>
          <a:p>
            <a:pPr algn="just">
              <a:lnSpc>
                <a:spcPct val="150000"/>
              </a:lnSpc>
            </a:pPr>
            <a:r>
              <a:rPr lang="fr-FR" sz="2200" b="1" dirty="0">
                <a:solidFill>
                  <a:schemeClr val="tx2"/>
                </a:solidFill>
                <a:latin typeface="BNPPSans-Bold" panose="02000000000000000000" pitchFamily="2" charset="0"/>
              </a:rPr>
              <a:t>L’association doit :</a:t>
            </a:r>
          </a:p>
          <a:p>
            <a:pPr algn="just">
              <a:lnSpc>
                <a:spcPct val="150000"/>
              </a:lnSpc>
            </a:pPr>
            <a:endParaRPr lang="fr-FR" sz="500" dirty="0">
              <a:solidFill>
                <a:srgbClr val="837D79"/>
              </a:solidFill>
              <a:latin typeface="BNPPSans-Light" panose="02000503020000020004" pitchFamily="2" charset="0"/>
            </a:endParaRPr>
          </a:p>
          <a:p>
            <a:pPr marL="446088" lvl="0" indent="-185738" algn="just">
              <a:lnSpc>
                <a:spcPct val="150000"/>
              </a:lnSpc>
              <a:buFont typeface="Wingdings" panose="05000000000000000000" pitchFamily="2" charset="2"/>
              <a:buChar char="ü"/>
            </a:pPr>
            <a:r>
              <a:rPr lang="fr-FR" sz="1200" dirty="0">
                <a:solidFill>
                  <a:srgbClr val="837D79"/>
                </a:solidFill>
                <a:latin typeface="BNPPSans-Light" panose="02000503020000020004" pitchFamily="2" charset="0"/>
              </a:rPr>
              <a:t>Être impla</a:t>
            </a:r>
            <a:r>
              <a:rPr lang="fr-FR" sz="1200" dirty="0">
                <a:solidFill>
                  <a:schemeClr val="tx1">
                    <a:lumMod val="50000"/>
                    <a:lumOff val="50000"/>
                  </a:schemeClr>
                </a:solidFill>
                <a:latin typeface="BNPPSans-Light" panose="02000503020000020004" pitchFamily="2" charset="0"/>
              </a:rPr>
              <a:t>ntée</a:t>
            </a:r>
            <a:r>
              <a:rPr lang="fr-FR" sz="1200" dirty="0">
                <a:solidFill>
                  <a:srgbClr val="837D79"/>
                </a:solidFill>
                <a:latin typeface="BNPPSans-Light" panose="02000503020000020004" pitchFamily="2" charset="0"/>
              </a:rPr>
              <a:t> sur une commune ou un arrondissement comptant au moins </a:t>
            </a:r>
            <a:r>
              <a:rPr lang="fr-FR" sz="1200" b="1" dirty="0">
                <a:solidFill>
                  <a:srgbClr val="00915A"/>
                </a:solidFill>
                <a:latin typeface="BNPPSans-Light" panose="02000503020000020004" pitchFamily="2" charset="0"/>
              </a:rPr>
              <a:t>1 </a:t>
            </a:r>
            <a:r>
              <a:rPr lang="fr-FR" sz="1200" b="1" dirty="0">
                <a:solidFill>
                  <a:srgbClr val="0F8F6D"/>
                </a:solidFill>
                <a:latin typeface="BNPPSans-Light" panose="02000503020000020004" pitchFamily="2" charset="0"/>
              </a:rPr>
              <a:t>Quartier Prioritaire de la Ville </a:t>
            </a:r>
          </a:p>
          <a:p>
            <a:pPr marL="446088" indent="-185738" algn="just">
              <a:lnSpc>
                <a:spcPct val="150000"/>
              </a:lnSpc>
              <a:buFont typeface="Wingdings" panose="05000000000000000000" pitchFamily="2" charset="2"/>
              <a:buChar char="ü"/>
            </a:pPr>
            <a:r>
              <a:rPr lang="fr-FR" sz="1200" dirty="0">
                <a:solidFill>
                  <a:srgbClr val="837D79"/>
                </a:solidFill>
                <a:latin typeface="BNPPSans-Light" panose="02000503020000020004" pitchFamily="2" charset="0"/>
              </a:rPr>
              <a:t>Justifier </a:t>
            </a:r>
            <a:r>
              <a:rPr lang="fr-FR" sz="1200" dirty="0">
                <a:solidFill>
                  <a:schemeClr val="tx1">
                    <a:lumMod val="50000"/>
                    <a:lumOff val="50000"/>
                  </a:schemeClr>
                </a:solidFill>
                <a:latin typeface="BNPPSans-Light" panose="02000503020000020004" pitchFamily="2" charset="0"/>
              </a:rPr>
              <a:t>d’</a:t>
            </a:r>
            <a:r>
              <a:rPr lang="fr-FR" sz="1200" dirty="0">
                <a:solidFill>
                  <a:srgbClr val="837D79"/>
                </a:solidFill>
                <a:latin typeface="BNPPSans-Light" panose="02000503020000020004" pitchFamily="2" charset="0"/>
              </a:rPr>
              <a:t>au moins </a:t>
            </a:r>
            <a:r>
              <a:rPr lang="fr-FR" sz="1200" b="1" dirty="0">
                <a:solidFill>
                  <a:schemeClr val="tx2"/>
                </a:solidFill>
                <a:latin typeface="BNPPSans-Light" panose="02000503020000020004" pitchFamily="2" charset="0"/>
              </a:rPr>
              <a:t>3 ans </a:t>
            </a:r>
            <a:r>
              <a:rPr lang="fr-FR" sz="1200" dirty="0">
                <a:solidFill>
                  <a:srgbClr val="837D79"/>
                </a:solidFill>
                <a:latin typeface="BNPPSans-Light" panose="02000503020000020004" pitchFamily="2" charset="0"/>
              </a:rPr>
              <a:t>d’existence</a:t>
            </a:r>
          </a:p>
          <a:p>
            <a:pPr marL="446088" indent="-185738" algn="just">
              <a:lnSpc>
                <a:spcPct val="150000"/>
              </a:lnSpc>
              <a:buFont typeface="Wingdings" panose="05000000000000000000" pitchFamily="2" charset="2"/>
              <a:buChar char="ü"/>
            </a:pPr>
            <a:r>
              <a:rPr lang="fr-FR" sz="1200" dirty="0">
                <a:solidFill>
                  <a:srgbClr val="837D79"/>
                </a:solidFill>
                <a:latin typeface="BNPPSans-Light"/>
              </a:rPr>
              <a:t>Avoir un budget annuel </a:t>
            </a:r>
            <a:r>
              <a:rPr lang="fr-FR" sz="1200" b="1" dirty="0">
                <a:solidFill>
                  <a:srgbClr val="00915A"/>
                </a:solidFill>
                <a:latin typeface="BNPPSans-Light"/>
              </a:rPr>
              <a:t>compris entre 25 K€ et 1 M€</a:t>
            </a:r>
          </a:p>
          <a:p>
            <a:pPr marL="446088" lvl="0" indent="-185738" algn="just">
              <a:lnSpc>
                <a:spcPct val="150000"/>
              </a:lnSpc>
              <a:buFont typeface="Wingdings" panose="05000000000000000000" pitchFamily="2" charset="2"/>
              <a:buChar char="ü"/>
            </a:pPr>
            <a:r>
              <a:rPr lang="fr-FR" sz="1200" dirty="0">
                <a:solidFill>
                  <a:srgbClr val="837D79"/>
                </a:solidFill>
                <a:latin typeface="BNPPSans-Light" panose="02000503020000020004" pitchFamily="2" charset="0"/>
              </a:rPr>
              <a:t>Être à but </a:t>
            </a:r>
            <a:r>
              <a:rPr lang="fr-FR" sz="1200" b="1" dirty="0">
                <a:solidFill>
                  <a:srgbClr val="00915A"/>
                </a:solidFill>
                <a:latin typeface="BNPPSans-Light" panose="02000503020000020004" pitchFamily="2" charset="0"/>
              </a:rPr>
              <a:t>non-lucratif</a:t>
            </a:r>
            <a:r>
              <a:rPr lang="fr-FR" sz="1200" dirty="0">
                <a:solidFill>
                  <a:srgbClr val="837D79"/>
                </a:solidFill>
                <a:latin typeface="BNPPSans-Light" panose="02000503020000020004" pitchFamily="2" charset="0"/>
              </a:rPr>
              <a:t>, exercer une activité </a:t>
            </a:r>
            <a:r>
              <a:rPr lang="fr-FR" sz="1200" b="1" dirty="0">
                <a:solidFill>
                  <a:srgbClr val="00915A"/>
                </a:solidFill>
                <a:latin typeface="BNPPSans-Light" panose="02000503020000020004" pitchFamily="2" charset="0"/>
              </a:rPr>
              <a:t>d’intérêt général</a:t>
            </a:r>
            <a:r>
              <a:rPr lang="fr-FR" sz="1200" dirty="0">
                <a:solidFill>
                  <a:srgbClr val="78848A"/>
                </a:solidFill>
                <a:latin typeface="BNPPSans-Light" panose="02000503020000020004" pitchFamily="2" charset="0"/>
              </a:rPr>
              <a:t>, aconfessionnel et apolitique, </a:t>
            </a:r>
            <a:r>
              <a:rPr lang="fr-FR" sz="1200" dirty="0">
                <a:solidFill>
                  <a:srgbClr val="837D79"/>
                </a:solidFill>
                <a:latin typeface="BNPPSans-Light" panose="02000503020000020004" pitchFamily="2" charset="0"/>
              </a:rPr>
              <a:t>et ne pas s’adresser à un cercle restreint de personnes</a:t>
            </a:r>
            <a:endParaRPr lang="fr-FR" sz="1200" b="1" dirty="0">
              <a:solidFill>
                <a:srgbClr val="00915A"/>
              </a:solidFill>
              <a:latin typeface="BNPPSans-Light" panose="02000503020000020004" pitchFamily="2" charset="0"/>
            </a:endParaRPr>
          </a:p>
          <a:p>
            <a:pPr marL="446088" indent="-185738" algn="just">
              <a:lnSpc>
                <a:spcPct val="150000"/>
              </a:lnSpc>
              <a:buFont typeface="Wingdings" panose="05000000000000000000" pitchFamily="2" charset="2"/>
              <a:buChar char="ü"/>
            </a:pPr>
            <a:r>
              <a:rPr lang="fr-FR" sz="1200" dirty="0">
                <a:solidFill>
                  <a:schemeClr val="tx1">
                    <a:lumMod val="50000"/>
                    <a:lumOff val="50000"/>
                  </a:schemeClr>
                </a:solidFill>
                <a:latin typeface="BNPPSans-Light"/>
              </a:rPr>
              <a:t>Œuvrer </a:t>
            </a:r>
            <a:r>
              <a:rPr lang="fr-FR" sz="1200" b="1" dirty="0">
                <a:solidFill>
                  <a:srgbClr val="0F8F6D"/>
                </a:solidFill>
                <a:latin typeface="BNPPSans-Light"/>
              </a:rPr>
              <a:t>dans l'un des 3 champs d’action </a:t>
            </a:r>
            <a:r>
              <a:rPr lang="fr-FR" sz="1200" dirty="0">
                <a:solidFill>
                  <a:schemeClr val="tx1">
                    <a:lumMod val="50000"/>
                    <a:lumOff val="50000"/>
                  </a:schemeClr>
                </a:solidFill>
                <a:latin typeface="BNPPSans-Light"/>
              </a:rPr>
              <a:t>en lien avec l’accès à l’éducation, l’emploi et l’amélioration du vivre ensemble</a:t>
            </a:r>
          </a:p>
          <a:p>
            <a:pPr marL="446088" indent="-185738" algn="just">
              <a:lnSpc>
                <a:spcPct val="150000"/>
              </a:lnSpc>
              <a:buFont typeface="Wingdings" panose="05000000000000000000" pitchFamily="2" charset="2"/>
              <a:buChar char="ü"/>
            </a:pPr>
            <a:r>
              <a:rPr lang="fr-FR" sz="1200" dirty="0">
                <a:solidFill>
                  <a:srgbClr val="837D79"/>
                </a:solidFill>
                <a:latin typeface="BNPPSans-Light"/>
              </a:rPr>
              <a:t>Fournir des </a:t>
            </a:r>
            <a:r>
              <a:rPr lang="fr-FR" sz="1200" b="1" dirty="0">
                <a:solidFill>
                  <a:schemeClr val="tx2"/>
                </a:solidFill>
                <a:latin typeface="BNPPSans-Light"/>
              </a:rPr>
              <a:t>documents comptables </a:t>
            </a:r>
            <a:r>
              <a:rPr lang="fr-FR" sz="1200" dirty="0">
                <a:solidFill>
                  <a:schemeClr val="tx1">
                    <a:lumMod val="50000"/>
                    <a:lumOff val="50000"/>
                  </a:schemeClr>
                </a:solidFill>
                <a:latin typeface="BNPPSans-Light"/>
              </a:rPr>
              <a:t>dont la date d’arrêté est postérieure à fin 2023 et </a:t>
            </a:r>
            <a:r>
              <a:rPr lang="fr-FR" sz="1200" b="1" dirty="0">
                <a:solidFill>
                  <a:srgbClr val="00915A"/>
                </a:solidFill>
                <a:latin typeface="BNPPSans-Light"/>
              </a:rPr>
              <a:t>justifiant d’une situation saine </a:t>
            </a:r>
            <a:endParaRPr lang="fr-FR" sz="1200" b="1" dirty="0">
              <a:solidFill>
                <a:srgbClr val="00915A"/>
              </a:solidFill>
              <a:latin typeface="BNPPSans-Light" panose="02000503020000020004" pitchFamily="2" charset="0"/>
            </a:endParaRPr>
          </a:p>
        </p:txBody>
      </p:sp>
      <p:cxnSp>
        <p:nvCxnSpPr>
          <p:cNvPr id="12" name="Connecteur droit 11">
            <a:extLst>
              <a:ext uri="{FF2B5EF4-FFF2-40B4-BE49-F238E27FC236}">
                <a16:creationId xmlns:a16="http://schemas.microsoft.com/office/drawing/2014/main" id="{D177727B-3D8A-41E4-AA1A-D54E69936668}"/>
              </a:ext>
            </a:extLst>
          </p:cNvPr>
          <p:cNvCxnSpPr/>
          <p:nvPr/>
        </p:nvCxnSpPr>
        <p:spPr>
          <a:xfrm>
            <a:off x="6240763" y="967924"/>
            <a:ext cx="0" cy="4248472"/>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e 2"/>
          <p:cNvGrpSpPr/>
          <p:nvPr/>
        </p:nvGrpSpPr>
        <p:grpSpPr>
          <a:xfrm>
            <a:off x="6338263" y="967924"/>
            <a:ext cx="5118864" cy="4935967"/>
            <a:chOff x="6369436" y="899830"/>
            <a:chExt cx="5523939" cy="4935967"/>
          </a:xfrm>
        </p:grpSpPr>
        <p:sp>
          <p:nvSpPr>
            <p:cNvPr id="10" name="Rectangle 9">
              <a:extLst>
                <a:ext uri="{FF2B5EF4-FFF2-40B4-BE49-F238E27FC236}">
                  <a16:creationId xmlns:a16="http://schemas.microsoft.com/office/drawing/2014/main" id="{DF46D238-F897-47AB-9AB7-69B86BE5206B}"/>
                </a:ext>
              </a:extLst>
            </p:cNvPr>
            <p:cNvSpPr/>
            <p:nvPr/>
          </p:nvSpPr>
          <p:spPr>
            <a:xfrm>
              <a:off x="6369436" y="899830"/>
              <a:ext cx="5523939" cy="4935967"/>
            </a:xfrm>
            <a:prstGeom prst="rect">
              <a:avLst/>
            </a:prstGeom>
          </p:spPr>
          <p:txBody>
            <a:bodyPr wrap="square" lIns="91440" tIns="45720" rIns="91440" bIns="45720" anchor="t">
              <a:spAutoFit/>
            </a:bodyPr>
            <a:lstStyle/>
            <a:p>
              <a:pPr algn="just">
                <a:lnSpc>
                  <a:spcPct val="150000"/>
                </a:lnSpc>
              </a:pPr>
              <a:r>
                <a:rPr lang="fr-FR" b="1" dirty="0">
                  <a:solidFill>
                    <a:srgbClr val="C00000"/>
                  </a:solidFill>
                  <a:latin typeface="BNPPSans-Bold" panose="02000000000000000000" pitchFamily="2" charset="0"/>
                </a:rPr>
                <a:t>          </a:t>
              </a:r>
              <a:r>
                <a:rPr lang="fr-FR" sz="2200" b="1" dirty="0">
                  <a:solidFill>
                    <a:srgbClr val="C00000"/>
                  </a:solidFill>
                  <a:latin typeface="BNPPSans-Bold" panose="02000000000000000000" pitchFamily="2" charset="0"/>
                </a:rPr>
                <a:t>Ne sont pas éligibles : </a:t>
              </a:r>
            </a:p>
            <a:p>
              <a:pPr algn="just">
                <a:lnSpc>
                  <a:spcPct val="150000"/>
                </a:lnSpc>
              </a:pPr>
              <a:endParaRPr lang="fr-FR" sz="500" b="1" dirty="0">
                <a:solidFill>
                  <a:schemeClr val="tx2"/>
                </a:solidFill>
                <a:latin typeface="BNPPSans-Bold" panose="02000000000000000000" pitchFamily="2" charset="0"/>
              </a:endParaRPr>
            </a:p>
            <a:p>
              <a:pPr marL="457200" indent="-187325" algn="just">
                <a:lnSpc>
                  <a:spcPct val="150000"/>
                </a:lnSpc>
                <a:buClr>
                  <a:srgbClr val="C00000"/>
                </a:buClr>
                <a:buFontTx/>
                <a:buChar char="x"/>
              </a:pPr>
              <a:r>
                <a:rPr lang="fr-FR" sz="1200" dirty="0">
                  <a:solidFill>
                    <a:srgbClr val="837D79"/>
                  </a:solidFill>
                  <a:latin typeface="BNPPSans-Light" panose="02000503020000020004" pitchFamily="2" charset="0"/>
                </a:rPr>
                <a:t>Les organismes dont l’activité consiste à collecter des fonds au profit d’un tiers </a:t>
              </a:r>
            </a:p>
            <a:p>
              <a:pPr marL="457200" indent="-187325" algn="just">
                <a:lnSpc>
                  <a:spcPct val="150000"/>
                </a:lnSpc>
                <a:buClr>
                  <a:srgbClr val="C00000"/>
                </a:buClr>
                <a:buFontTx/>
                <a:buChar char="x"/>
              </a:pPr>
              <a:r>
                <a:rPr lang="fr-FR" sz="1200" dirty="0">
                  <a:solidFill>
                    <a:srgbClr val="837D79"/>
                  </a:solidFill>
                  <a:latin typeface="BNPPSans-Light" panose="02000503020000020004" pitchFamily="2" charset="0"/>
                </a:rPr>
                <a:t>Les associations confessionnelles ou politiques</a:t>
              </a:r>
            </a:p>
            <a:p>
              <a:pPr marL="457200" indent="-187325" algn="just">
                <a:lnSpc>
                  <a:spcPct val="150000"/>
                </a:lnSpc>
                <a:buClr>
                  <a:srgbClr val="C00000"/>
                </a:buClr>
                <a:buFontTx/>
                <a:buChar char="x"/>
              </a:pPr>
              <a:r>
                <a:rPr lang="fr-FR" sz="1200" dirty="0">
                  <a:solidFill>
                    <a:schemeClr val="tx1">
                      <a:lumMod val="50000"/>
                      <a:lumOff val="50000"/>
                    </a:schemeClr>
                  </a:solidFill>
                  <a:latin typeface="BNPPSans-Light" panose="02000503020000020004" pitchFamily="2" charset="0"/>
                </a:rPr>
                <a:t>Les projets personnels</a:t>
              </a:r>
            </a:p>
            <a:p>
              <a:pPr marL="457200" indent="-187325" algn="just">
                <a:lnSpc>
                  <a:spcPct val="150000"/>
                </a:lnSpc>
                <a:buClr>
                  <a:srgbClr val="C00000"/>
                </a:buClr>
                <a:buFontTx/>
                <a:buChar char="x"/>
              </a:pPr>
              <a:r>
                <a:rPr lang="fr-FR" sz="1200" dirty="0">
                  <a:solidFill>
                    <a:schemeClr val="tx1">
                      <a:lumMod val="50000"/>
                      <a:lumOff val="50000"/>
                    </a:schemeClr>
                  </a:solidFill>
                  <a:latin typeface="BNPPSans-Light" panose="02000503020000020004" pitchFamily="2" charset="0"/>
                </a:rPr>
                <a:t>Les associations sportives ou étudiantes</a:t>
              </a:r>
              <a:endParaRPr lang="fr-FR" sz="1200" strike="sngStrike" dirty="0">
                <a:solidFill>
                  <a:schemeClr val="tx1">
                    <a:lumMod val="50000"/>
                    <a:lumOff val="50000"/>
                  </a:schemeClr>
                </a:solidFill>
                <a:latin typeface="BNPPSans-Light" panose="02000503020000020004" pitchFamily="2" charset="0"/>
              </a:endParaRPr>
            </a:p>
            <a:p>
              <a:pPr marL="457200" indent="-187325" algn="just">
                <a:lnSpc>
                  <a:spcPct val="150000"/>
                </a:lnSpc>
                <a:buClr>
                  <a:srgbClr val="C00000"/>
                </a:buClr>
                <a:buFontTx/>
                <a:buChar char="x"/>
              </a:pPr>
              <a:r>
                <a:rPr lang="fr-FR" sz="1200" dirty="0">
                  <a:solidFill>
                    <a:schemeClr val="tx1">
                      <a:lumMod val="50000"/>
                      <a:lumOff val="50000"/>
                    </a:schemeClr>
                  </a:solidFill>
                  <a:latin typeface="BNPPSans-Light" panose="02000503020000020004" pitchFamily="2" charset="0"/>
                </a:rPr>
                <a:t>Les associations </a:t>
              </a:r>
              <a:r>
                <a:rPr lang="fr-FR" sz="1200" b="1" dirty="0">
                  <a:solidFill>
                    <a:srgbClr val="837D79"/>
                  </a:solidFill>
                  <a:latin typeface="BNPPSans-Light" panose="02000503020000020004" pitchFamily="2" charset="0"/>
                </a:rPr>
                <a:t>dont la gouvernance est dépendante d’une collectivité territoriale ou de l’Etat</a:t>
              </a:r>
              <a:endParaRPr lang="fr-FR" sz="1200" dirty="0">
                <a:solidFill>
                  <a:srgbClr val="837D79"/>
                </a:solidFill>
                <a:latin typeface="BNPPSans-Light" panose="02000503020000020004" pitchFamily="2" charset="0"/>
              </a:endParaRPr>
            </a:p>
            <a:p>
              <a:pPr marL="457200" indent="-187325" algn="just">
                <a:lnSpc>
                  <a:spcPct val="150000"/>
                </a:lnSpc>
                <a:buClr>
                  <a:srgbClr val="C00000"/>
                </a:buClr>
                <a:buFontTx/>
                <a:buChar char="x"/>
              </a:pPr>
              <a:r>
                <a:rPr lang="fr-FR" sz="1200" dirty="0">
                  <a:solidFill>
                    <a:schemeClr val="tx1">
                      <a:lumMod val="50000"/>
                      <a:lumOff val="50000"/>
                    </a:schemeClr>
                  </a:solidFill>
                  <a:latin typeface="BNPPSans-Light" panose="02000503020000020004" pitchFamily="2" charset="0"/>
                </a:rPr>
                <a:t>Les associations dont la perte d’un ou plusieurs exercices serait supérieure aux fonds propres </a:t>
              </a:r>
              <a:r>
                <a:rPr lang="fr-FR" sz="1200" b="1" dirty="0">
                  <a:solidFill>
                    <a:srgbClr val="837D79"/>
                  </a:solidFill>
                  <a:latin typeface="BNPPSans-Light" panose="02000503020000020004" pitchFamily="2" charset="0"/>
                </a:rPr>
                <a:t>et/ou dont les comptes font l’objet de réserves par le commissaire aux comptes</a:t>
              </a:r>
            </a:p>
            <a:p>
              <a:pPr marL="457200" indent="-187325" algn="just">
                <a:lnSpc>
                  <a:spcPct val="150000"/>
                </a:lnSpc>
                <a:buClr>
                  <a:srgbClr val="C00000"/>
                </a:buClr>
                <a:buFontTx/>
                <a:buChar char="x"/>
              </a:pPr>
              <a:r>
                <a:rPr lang="fr-FR" sz="1200" dirty="0">
                  <a:solidFill>
                    <a:schemeClr val="tx1">
                      <a:lumMod val="50000"/>
                      <a:lumOff val="50000"/>
                    </a:schemeClr>
                  </a:solidFill>
                  <a:latin typeface="BNPPSans-Light" panose="02000503020000020004" pitchFamily="2" charset="0"/>
                </a:rPr>
                <a:t>Les associations éligibles dont le soutien cumulé dépasserait 6 ans</a:t>
              </a:r>
            </a:p>
            <a:p>
              <a:pPr marL="457200" indent="-187325" algn="just">
                <a:lnSpc>
                  <a:spcPct val="150000"/>
                </a:lnSpc>
                <a:buClr>
                  <a:srgbClr val="C00000"/>
                </a:buClr>
                <a:buFontTx/>
                <a:buChar char="x"/>
              </a:pPr>
              <a:r>
                <a:rPr lang="fr-FR" sz="1200" b="1" dirty="0">
                  <a:solidFill>
                    <a:schemeClr val="tx1">
                      <a:lumMod val="50000"/>
                      <a:lumOff val="50000"/>
                    </a:schemeClr>
                  </a:solidFill>
                  <a:latin typeface="BNPPSans-Light" panose="02000503020000020004" pitchFamily="2" charset="0"/>
                </a:rPr>
                <a:t>Les associations ou les antennes qui appartiennent à un réseau national</a:t>
              </a:r>
            </a:p>
            <a:p>
              <a:pPr marL="457200" indent="-457200" algn="just">
                <a:lnSpc>
                  <a:spcPct val="150000"/>
                </a:lnSpc>
                <a:buFont typeface="Arial" panose="020B0604020202020204" pitchFamily="34" charset="0"/>
                <a:buChar char="•"/>
              </a:pPr>
              <a:endParaRPr lang="fr-FR" sz="1200" dirty="0">
                <a:solidFill>
                  <a:schemeClr val="tx1">
                    <a:lumMod val="50000"/>
                    <a:lumOff val="50000"/>
                  </a:schemeClr>
                </a:solidFill>
                <a:latin typeface="BNPPSans-Light" panose="02000503020000020004" pitchFamily="2" charset="0"/>
              </a:endParaRPr>
            </a:p>
            <a:p>
              <a:pPr marL="457200" indent="-457200" algn="just">
                <a:lnSpc>
                  <a:spcPct val="150000"/>
                </a:lnSpc>
                <a:buFont typeface="Arial" panose="020B0604020202020204" pitchFamily="34" charset="0"/>
                <a:buChar char="•"/>
              </a:pPr>
              <a:endParaRPr lang="fr-FR" sz="1400" dirty="0">
                <a:solidFill>
                  <a:schemeClr val="tx1">
                    <a:lumMod val="50000"/>
                    <a:lumOff val="50000"/>
                  </a:schemeClr>
                </a:solidFill>
                <a:latin typeface="BNPPSans-Light" panose="02000503020000020004" pitchFamily="2" charset="0"/>
              </a:endParaRPr>
            </a:p>
          </p:txBody>
        </p:sp>
        <p:grpSp>
          <p:nvGrpSpPr>
            <p:cNvPr id="13" name="Group 228">
              <a:extLst>
                <a:ext uri="{FF2B5EF4-FFF2-40B4-BE49-F238E27FC236}">
                  <a16:creationId xmlns:a16="http://schemas.microsoft.com/office/drawing/2014/main" id="{12B6A244-23D6-4FE8-8FF6-92B719E33FD3}"/>
                </a:ext>
              </a:extLst>
            </p:cNvPr>
            <p:cNvGrpSpPr/>
            <p:nvPr/>
          </p:nvGrpSpPr>
          <p:grpSpPr>
            <a:xfrm>
              <a:off x="6720474" y="1018302"/>
              <a:ext cx="504057" cy="441579"/>
              <a:chOff x="-5581264" y="-20598"/>
              <a:chExt cx="403225" cy="386159"/>
            </a:xfrm>
          </p:grpSpPr>
          <p:sp>
            <p:nvSpPr>
              <p:cNvPr id="14" name="Freeform 56">
                <a:extLst>
                  <a:ext uri="{FF2B5EF4-FFF2-40B4-BE49-F238E27FC236}">
                    <a16:creationId xmlns:a16="http://schemas.microsoft.com/office/drawing/2014/main" id="{7CC2D422-DED4-452D-B12E-795720DD3860}"/>
                  </a:ext>
                </a:extLst>
              </p:cNvPr>
              <p:cNvSpPr>
                <a:spLocks/>
              </p:cNvSpPr>
              <p:nvPr/>
            </p:nvSpPr>
            <p:spPr bwMode="auto">
              <a:xfrm>
                <a:off x="-5581264" y="-20598"/>
                <a:ext cx="403225" cy="363538"/>
              </a:xfrm>
              <a:custGeom>
                <a:avLst/>
                <a:gdLst>
                  <a:gd name="T0" fmla="*/ 124 w 126"/>
                  <a:gd name="T1" fmla="*/ 94 h 113"/>
                  <a:gd name="T2" fmla="*/ 74 w 126"/>
                  <a:gd name="T3" fmla="*/ 7 h 113"/>
                  <a:gd name="T4" fmla="*/ 63 w 126"/>
                  <a:gd name="T5" fmla="*/ 0 h 113"/>
                  <a:gd name="T6" fmla="*/ 63 w 126"/>
                  <a:gd name="T7" fmla="*/ 0 h 113"/>
                  <a:gd name="T8" fmla="*/ 52 w 126"/>
                  <a:gd name="T9" fmla="*/ 7 h 113"/>
                  <a:gd name="T10" fmla="*/ 3 w 126"/>
                  <a:gd name="T11" fmla="*/ 94 h 113"/>
                  <a:gd name="T12" fmla="*/ 3 w 126"/>
                  <a:gd name="T13" fmla="*/ 107 h 113"/>
                  <a:gd name="T14" fmla="*/ 14 w 126"/>
                  <a:gd name="T15" fmla="*/ 113 h 113"/>
                  <a:gd name="T16" fmla="*/ 50 w 126"/>
                  <a:gd name="T17" fmla="*/ 113 h 113"/>
                  <a:gd name="T18" fmla="*/ 50 w 126"/>
                  <a:gd name="T19" fmla="*/ 110 h 113"/>
                  <a:gd name="T20" fmla="*/ 50 w 126"/>
                  <a:gd name="T21" fmla="*/ 107 h 113"/>
                  <a:gd name="T22" fmla="*/ 14 w 126"/>
                  <a:gd name="T23" fmla="*/ 107 h 113"/>
                  <a:gd name="T24" fmla="*/ 8 w 126"/>
                  <a:gd name="T25" fmla="*/ 104 h 113"/>
                  <a:gd name="T26" fmla="*/ 8 w 126"/>
                  <a:gd name="T27" fmla="*/ 97 h 113"/>
                  <a:gd name="T28" fmla="*/ 57 w 126"/>
                  <a:gd name="T29" fmla="*/ 9 h 113"/>
                  <a:gd name="T30" fmla="*/ 63 w 126"/>
                  <a:gd name="T31" fmla="*/ 6 h 113"/>
                  <a:gd name="T32" fmla="*/ 63 w 126"/>
                  <a:gd name="T33" fmla="*/ 6 h 113"/>
                  <a:gd name="T34" fmla="*/ 69 w 126"/>
                  <a:gd name="T35" fmla="*/ 9 h 113"/>
                  <a:gd name="T36" fmla="*/ 118 w 126"/>
                  <a:gd name="T37" fmla="*/ 97 h 113"/>
                  <a:gd name="T38" fmla="*/ 118 w 126"/>
                  <a:gd name="T39" fmla="*/ 104 h 113"/>
                  <a:gd name="T40" fmla="*/ 112 w 126"/>
                  <a:gd name="T41" fmla="*/ 107 h 113"/>
                  <a:gd name="T42" fmla="*/ 76 w 126"/>
                  <a:gd name="T43" fmla="*/ 107 h 113"/>
                  <a:gd name="T44" fmla="*/ 77 w 126"/>
                  <a:gd name="T45" fmla="*/ 110 h 113"/>
                  <a:gd name="T46" fmla="*/ 76 w 126"/>
                  <a:gd name="T47" fmla="*/ 113 h 113"/>
                  <a:gd name="T48" fmla="*/ 112 w 126"/>
                  <a:gd name="T49" fmla="*/ 113 h 113"/>
                  <a:gd name="T50" fmla="*/ 124 w 126"/>
                  <a:gd name="T51" fmla="*/ 107 h 113"/>
                  <a:gd name="T52" fmla="*/ 124 w 126"/>
                  <a:gd name="T53"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113">
                    <a:moveTo>
                      <a:pt x="124" y="94"/>
                    </a:moveTo>
                    <a:cubicBezTo>
                      <a:pt x="74" y="7"/>
                      <a:pt x="74" y="7"/>
                      <a:pt x="74" y="7"/>
                    </a:cubicBezTo>
                    <a:cubicBezTo>
                      <a:pt x="72" y="2"/>
                      <a:pt x="68" y="0"/>
                      <a:pt x="63" y="0"/>
                    </a:cubicBezTo>
                    <a:cubicBezTo>
                      <a:pt x="63" y="0"/>
                      <a:pt x="63" y="0"/>
                      <a:pt x="63" y="0"/>
                    </a:cubicBezTo>
                    <a:cubicBezTo>
                      <a:pt x="58" y="0"/>
                      <a:pt x="54" y="2"/>
                      <a:pt x="52" y="7"/>
                    </a:cubicBezTo>
                    <a:cubicBezTo>
                      <a:pt x="3" y="94"/>
                      <a:pt x="3" y="94"/>
                      <a:pt x="3" y="94"/>
                    </a:cubicBezTo>
                    <a:cubicBezTo>
                      <a:pt x="0" y="98"/>
                      <a:pt x="0" y="103"/>
                      <a:pt x="3" y="107"/>
                    </a:cubicBezTo>
                    <a:cubicBezTo>
                      <a:pt x="5" y="111"/>
                      <a:pt x="9" y="113"/>
                      <a:pt x="14" y="113"/>
                    </a:cubicBezTo>
                    <a:cubicBezTo>
                      <a:pt x="50" y="113"/>
                      <a:pt x="50" y="113"/>
                      <a:pt x="50" y="113"/>
                    </a:cubicBezTo>
                    <a:cubicBezTo>
                      <a:pt x="50" y="112"/>
                      <a:pt x="50" y="111"/>
                      <a:pt x="50" y="110"/>
                    </a:cubicBezTo>
                    <a:cubicBezTo>
                      <a:pt x="50" y="109"/>
                      <a:pt x="50" y="108"/>
                      <a:pt x="50" y="107"/>
                    </a:cubicBezTo>
                    <a:cubicBezTo>
                      <a:pt x="14" y="107"/>
                      <a:pt x="14" y="107"/>
                      <a:pt x="14" y="107"/>
                    </a:cubicBezTo>
                    <a:cubicBezTo>
                      <a:pt x="11" y="107"/>
                      <a:pt x="9" y="106"/>
                      <a:pt x="8" y="104"/>
                    </a:cubicBezTo>
                    <a:cubicBezTo>
                      <a:pt x="7" y="102"/>
                      <a:pt x="7" y="99"/>
                      <a:pt x="8" y="97"/>
                    </a:cubicBezTo>
                    <a:cubicBezTo>
                      <a:pt x="57" y="9"/>
                      <a:pt x="57" y="9"/>
                      <a:pt x="57" y="9"/>
                    </a:cubicBezTo>
                    <a:cubicBezTo>
                      <a:pt x="58" y="7"/>
                      <a:pt x="61" y="6"/>
                      <a:pt x="63" y="6"/>
                    </a:cubicBezTo>
                    <a:cubicBezTo>
                      <a:pt x="63" y="6"/>
                      <a:pt x="63" y="6"/>
                      <a:pt x="63" y="6"/>
                    </a:cubicBezTo>
                    <a:cubicBezTo>
                      <a:pt x="66" y="6"/>
                      <a:pt x="68" y="7"/>
                      <a:pt x="69" y="9"/>
                    </a:cubicBezTo>
                    <a:cubicBezTo>
                      <a:pt x="118" y="97"/>
                      <a:pt x="118" y="97"/>
                      <a:pt x="118" y="97"/>
                    </a:cubicBezTo>
                    <a:cubicBezTo>
                      <a:pt x="120" y="99"/>
                      <a:pt x="120" y="102"/>
                      <a:pt x="118" y="104"/>
                    </a:cubicBezTo>
                    <a:cubicBezTo>
                      <a:pt x="117" y="106"/>
                      <a:pt x="115" y="107"/>
                      <a:pt x="112" y="107"/>
                    </a:cubicBezTo>
                    <a:cubicBezTo>
                      <a:pt x="76" y="107"/>
                      <a:pt x="76" y="107"/>
                      <a:pt x="76" y="107"/>
                    </a:cubicBezTo>
                    <a:cubicBezTo>
                      <a:pt x="76" y="108"/>
                      <a:pt x="77" y="109"/>
                      <a:pt x="77" y="110"/>
                    </a:cubicBezTo>
                    <a:cubicBezTo>
                      <a:pt x="77" y="111"/>
                      <a:pt x="76" y="112"/>
                      <a:pt x="76" y="113"/>
                    </a:cubicBezTo>
                    <a:cubicBezTo>
                      <a:pt x="112" y="113"/>
                      <a:pt x="112" y="113"/>
                      <a:pt x="112" y="113"/>
                    </a:cubicBezTo>
                    <a:cubicBezTo>
                      <a:pt x="117" y="113"/>
                      <a:pt x="121" y="111"/>
                      <a:pt x="124" y="107"/>
                    </a:cubicBezTo>
                    <a:cubicBezTo>
                      <a:pt x="126" y="103"/>
                      <a:pt x="126" y="98"/>
                      <a:pt x="124" y="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15" name="Freeform 57">
                <a:extLst>
                  <a:ext uri="{FF2B5EF4-FFF2-40B4-BE49-F238E27FC236}">
                    <a16:creationId xmlns:a16="http://schemas.microsoft.com/office/drawing/2014/main" id="{564E071F-D545-4E61-98E1-E45573AB2671}"/>
                  </a:ext>
                </a:extLst>
              </p:cNvPr>
              <p:cNvSpPr>
                <a:spLocks/>
              </p:cNvSpPr>
              <p:nvPr/>
            </p:nvSpPr>
            <p:spPr bwMode="auto">
              <a:xfrm>
                <a:off x="-5405051" y="73858"/>
                <a:ext cx="50800" cy="174625"/>
              </a:xfrm>
              <a:custGeom>
                <a:avLst/>
                <a:gdLst>
                  <a:gd name="T0" fmla="*/ 2 w 16"/>
                  <a:gd name="T1" fmla="*/ 47 h 54"/>
                  <a:gd name="T2" fmla="*/ 8 w 16"/>
                  <a:gd name="T3" fmla="*/ 54 h 54"/>
                  <a:gd name="T4" fmla="*/ 14 w 16"/>
                  <a:gd name="T5" fmla="*/ 47 h 54"/>
                  <a:gd name="T6" fmla="*/ 16 w 16"/>
                  <a:gd name="T7" fmla="*/ 9 h 54"/>
                  <a:gd name="T8" fmla="*/ 13 w 16"/>
                  <a:gd name="T9" fmla="*/ 3 h 54"/>
                  <a:gd name="T10" fmla="*/ 9 w 16"/>
                  <a:gd name="T11" fmla="*/ 0 h 54"/>
                  <a:gd name="T12" fmla="*/ 7 w 16"/>
                  <a:gd name="T13" fmla="*/ 0 h 54"/>
                  <a:gd name="T14" fmla="*/ 3 w 16"/>
                  <a:gd name="T15" fmla="*/ 3 h 54"/>
                  <a:gd name="T16" fmla="*/ 0 w 16"/>
                  <a:gd name="T17" fmla="*/ 9 h 54"/>
                  <a:gd name="T18" fmla="*/ 2 w 16"/>
                  <a:gd name="T19"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54">
                    <a:moveTo>
                      <a:pt x="2" y="47"/>
                    </a:moveTo>
                    <a:cubicBezTo>
                      <a:pt x="2" y="52"/>
                      <a:pt x="5" y="54"/>
                      <a:pt x="8" y="54"/>
                    </a:cubicBezTo>
                    <a:cubicBezTo>
                      <a:pt x="12" y="54"/>
                      <a:pt x="14" y="52"/>
                      <a:pt x="14" y="47"/>
                    </a:cubicBezTo>
                    <a:cubicBezTo>
                      <a:pt x="16" y="9"/>
                      <a:pt x="16" y="9"/>
                      <a:pt x="16" y="9"/>
                    </a:cubicBezTo>
                    <a:cubicBezTo>
                      <a:pt x="16" y="7"/>
                      <a:pt x="15" y="4"/>
                      <a:pt x="13" y="3"/>
                    </a:cubicBezTo>
                    <a:cubicBezTo>
                      <a:pt x="12" y="1"/>
                      <a:pt x="10" y="0"/>
                      <a:pt x="9" y="0"/>
                    </a:cubicBezTo>
                    <a:cubicBezTo>
                      <a:pt x="7" y="0"/>
                      <a:pt x="7" y="0"/>
                      <a:pt x="7" y="0"/>
                    </a:cubicBezTo>
                    <a:cubicBezTo>
                      <a:pt x="6" y="0"/>
                      <a:pt x="4" y="1"/>
                      <a:pt x="3" y="3"/>
                    </a:cubicBezTo>
                    <a:cubicBezTo>
                      <a:pt x="1" y="4"/>
                      <a:pt x="0" y="7"/>
                      <a:pt x="0" y="9"/>
                    </a:cubicBezTo>
                    <a:lnTo>
                      <a:pt x="2" y="47"/>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16" name="Freeform 58">
                <a:extLst>
                  <a:ext uri="{FF2B5EF4-FFF2-40B4-BE49-F238E27FC236}">
                    <a16:creationId xmlns:a16="http://schemas.microsoft.com/office/drawing/2014/main" id="{5DAA9A11-10BF-467A-A11F-02CBC680F745}"/>
                  </a:ext>
                </a:extLst>
              </p:cNvPr>
              <p:cNvSpPr>
                <a:spLocks/>
              </p:cNvSpPr>
              <p:nvPr/>
            </p:nvSpPr>
            <p:spPr bwMode="auto">
              <a:xfrm>
                <a:off x="-5409460" y="316348"/>
                <a:ext cx="47625" cy="49213"/>
              </a:xfrm>
              <a:custGeom>
                <a:avLst/>
                <a:gdLst>
                  <a:gd name="T0" fmla="*/ 15 w 15"/>
                  <a:gd name="T1" fmla="*/ 8 h 15"/>
                  <a:gd name="T2" fmla="*/ 7 w 15"/>
                  <a:gd name="T3" fmla="*/ 0 h 15"/>
                  <a:gd name="T4" fmla="*/ 7 w 15"/>
                  <a:gd name="T5" fmla="*/ 0 h 15"/>
                  <a:gd name="T6" fmla="*/ 0 w 15"/>
                  <a:gd name="T7" fmla="*/ 8 h 15"/>
                  <a:gd name="T8" fmla="*/ 7 w 15"/>
                  <a:gd name="T9" fmla="*/ 15 h 15"/>
                  <a:gd name="T10" fmla="*/ 15 w 15"/>
                  <a:gd name="T11" fmla="*/ 8 h 15"/>
                </a:gdLst>
                <a:ahLst/>
                <a:cxnLst>
                  <a:cxn ang="0">
                    <a:pos x="T0" y="T1"/>
                  </a:cxn>
                  <a:cxn ang="0">
                    <a:pos x="T2" y="T3"/>
                  </a:cxn>
                  <a:cxn ang="0">
                    <a:pos x="T4" y="T5"/>
                  </a:cxn>
                  <a:cxn ang="0">
                    <a:pos x="T6" y="T7"/>
                  </a:cxn>
                  <a:cxn ang="0">
                    <a:pos x="T8" y="T9"/>
                  </a:cxn>
                  <a:cxn ang="0">
                    <a:pos x="T10" y="T11"/>
                  </a:cxn>
                </a:cxnLst>
                <a:rect l="0" t="0" r="r" b="b"/>
                <a:pathLst>
                  <a:path w="15" h="15">
                    <a:moveTo>
                      <a:pt x="15" y="8"/>
                    </a:moveTo>
                    <a:cubicBezTo>
                      <a:pt x="15" y="4"/>
                      <a:pt x="11" y="0"/>
                      <a:pt x="7" y="0"/>
                    </a:cubicBezTo>
                    <a:cubicBezTo>
                      <a:pt x="7" y="0"/>
                      <a:pt x="7" y="0"/>
                      <a:pt x="7" y="0"/>
                    </a:cubicBezTo>
                    <a:cubicBezTo>
                      <a:pt x="3" y="0"/>
                      <a:pt x="0" y="4"/>
                      <a:pt x="0" y="8"/>
                    </a:cubicBezTo>
                    <a:cubicBezTo>
                      <a:pt x="0" y="12"/>
                      <a:pt x="3" y="15"/>
                      <a:pt x="7" y="15"/>
                    </a:cubicBezTo>
                    <a:cubicBezTo>
                      <a:pt x="11" y="15"/>
                      <a:pt x="15" y="12"/>
                      <a:pt x="15" y="8"/>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grpSp>
      </p:grpSp>
      <p:sp>
        <p:nvSpPr>
          <p:cNvPr id="2" name="ZoneTexte 1"/>
          <p:cNvSpPr txBox="1"/>
          <p:nvPr/>
        </p:nvSpPr>
        <p:spPr>
          <a:xfrm>
            <a:off x="2668849" y="5639993"/>
            <a:ext cx="7648548" cy="541933"/>
          </a:xfrm>
          <a:prstGeom prst="rect">
            <a:avLst/>
          </a:prstGeom>
          <a:noFill/>
        </p:spPr>
        <p:txBody>
          <a:bodyPr wrap="square" rtlCol="0">
            <a:normAutofit/>
          </a:bodyPr>
          <a:lstStyle/>
          <a:p>
            <a:pPr defTabSz="1085415"/>
            <a:r>
              <a:rPr lang="fr-FR" sz="2200" b="1" dirty="0">
                <a:solidFill>
                  <a:schemeClr val="tx2"/>
                </a:solidFill>
                <a:latin typeface="BNPP Sans Condensed ExtraBold" pitchFamily="50" charset="0"/>
                <a:cs typeface="Arial"/>
              </a:rPr>
              <a:t>Pour rappel : votre association ne peut soumettre qu’une seule demande.  </a:t>
            </a:r>
          </a:p>
        </p:txBody>
      </p:sp>
    </p:spTree>
    <p:extLst>
      <p:ext uri="{BB962C8B-B14F-4D97-AF65-F5344CB8AC3E}">
        <p14:creationId xmlns:p14="http://schemas.microsoft.com/office/powerpoint/2010/main" val="2672239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22150" cy="610679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27" name="TextBox 26"/>
          <p:cNvSpPr txBox="1"/>
          <p:nvPr/>
        </p:nvSpPr>
        <p:spPr>
          <a:xfrm>
            <a:off x="2506687" y="2217581"/>
            <a:ext cx="7108775" cy="1794915"/>
          </a:xfrm>
          <a:prstGeom prst="rect">
            <a:avLst/>
          </a:prstGeom>
          <a:noFill/>
          <a:ln>
            <a:noFill/>
          </a:ln>
        </p:spPr>
        <p:txBody>
          <a:bodyPr wrap="square" lIns="0" tIns="0" rIns="0" bIns="0" rtlCol="0">
            <a:spAutoFit/>
          </a:bodyPr>
          <a:lstStyle/>
          <a:p>
            <a:pPr algn="ctr" defTabSz="1823753">
              <a:lnSpc>
                <a:spcPct val="80000"/>
              </a:lnSpc>
            </a:pPr>
            <a:r>
              <a:rPr lang="fr-FR" sz="7200" b="1" cap="all" dirty="0">
                <a:solidFill>
                  <a:prstClr val="white"/>
                </a:solidFill>
                <a:latin typeface="BNPP Sans Condensed" pitchFamily="50" charset="0"/>
                <a:cs typeface="Roboto Regular" charset="0"/>
              </a:rPr>
              <a:t>Sélection et</a:t>
            </a:r>
          </a:p>
          <a:p>
            <a:pPr algn="ctr" defTabSz="1823753">
              <a:lnSpc>
                <a:spcPct val="80000"/>
              </a:lnSpc>
            </a:pPr>
            <a:r>
              <a:rPr lang="fr-FR" sz="7200" b="1" cap="all" dirty="0">
                <a:solidFill>
                  <a:prstClr val="white"/>
                </a:solidFill>
                <a:latin typeface="BNPP Sans Condensed" pitchFamily="50" charset="0"/>
                <a:cs typeface="Roboto Regular" charset="0"/>
              </a:rPr>
              <a:t>subvention</a:t>
            </a:r>
          </a:p>
        </p:txBody>
      </p:sp>
      <p:cxnSp>
        <p:nvCxnSpPr>
          <p:cNvPr id="14" name="Straight Connector 13"/>
          <p:cNvCxnSpPr/>
          <p:nvPr/>
        </p:nvCxnSpPr>
        <p:spPr>
          <a:xfrm>
            <a:off x="3024038" y="3053395"/>
            <a:ext cx="61206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937859"/>
      </p:ext>
    </p:extLst>
  </p:cSld>
  <p:clrMapOvr>
    <a:masterClrMapping/>
  </p:clrMapOvr>
</p:sld>
</file>

<file path=ppt/theme/theme1.xml><?xml version="1.0" encoding="utf-8"?>
<a:theme xmlns:a="http://schemas.openxmlformats.org/drawingml/2006/main" name="1_BNPP-ENG-16-9">
  <a:themeElements>
    <a:clrScheme name="Custom 11">
      <a:dk1>
        <a:srgbClr val="000000"/>
      </a:dk1>
      <a:lt1>
        <a:srgbClr val="FFFFFF"/>
      </a:lt1>
      <a:dk2>
        <a:srgbClr val="00915A"/>
      </a:dk2>
      <a:lt2>
        <a:srgbClr val="78848A"/>
      </a:lt2>
      <a:accent1>
        <a:srgbClr val="00AB8E"/>
      </a:accent1>
      <a:accent2>
        <a:srgbClr val="00685E"/>
      </a:accent2>
      <a:accent3>
        <a:srgbClr val="A3C439"/>
      </a:accent3>
      <a:accent4>
        <a:srgbClr val="52CDC5"/>
      </a:accent4>
      <a:accent5>
        <a:srgbClr val="EF7B5B"/>
      </a:accent5>
      <a:accent6>
        <a:srgbClr val="56B4C0"/>
      </a:accent6>
      <a:hlink>
        <a:srgbClr val="00915A"/>
      </a:hlink>
      <a:folHlink>
        <a:srgbClr val="BA3075"/>
      </a:folHlink>
    </a:clrScheme>
    <a:fontScheme name="Custom 2">
      <a:majorFont>
        <a:latin typeface="BNPP Sans Condensed"/>
        <a:ea typeface=""/>
        <a:cs typeface=""/>
      </a:majorFont>
      <a:minorFont>
        <a:latin typeface="BNPP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175">
          <a:noFill/>
        </a:ln>
      </a:spPr>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ormAutofit/>
      </a:bodyPr>
      <a:lstStyle>
        <a:defPPr defTabSz="1085415">
          <a:defRPr sz="6600" dirty="0" smtClean="0">
            <a:solidFill>
              <a:srgbClr val="FFFFFF"/>
            </a:solidFill>
            <a:latin typeface="BNPP Sans Condensed ExtraBold" pitchFamily="50" charset="0"/>
            <a:cs typeface="Arial"/>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E0F0E240AEA844B8EF83076230797E" ma:contentTypeVersion="14" ma:contentTypeDescription="Crée un document." ma:contentTypeScope="" ma:versionID="a04f8a2199da5245df027f2f4fccb637">
  <xsd:schema xmlns:xsd="http://www.w3.org/2001/XMLSchema" xmlns:xs="http://www.w3.org/2001/XMLSchema" xmlns:p="http://schemas.microsoft.com/office/2006/metadata/properties" xmlns:ns2="e0202853-e3a2-4492-9de6-f7030d76070f" xmlns:ns3="fe925edb-6cb3-4f16-89ce-9c93df2fb5ce" targetNamespace="http://schemas.microsoft.com/office/2006/metadata/properties" ma:root="true" ma:fieldsID="2c8355fc7f72f67da1da40dceeae0c71" ns2:_="" ns3:_="">
    <xsd:import namespace="e0202853-e3a2-4492-9de6-f7030d76070f"/>
    <xsd:import namespace="fe925edb-6cb3-4f16-89ce-9c93df2fb5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202853-e3a2-4492-9de6-f7030d7607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6e7c967a-c606-4e87-8e98-6b167b774ca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925edb-6cb3-4f16-89ce-9c93df2fb5c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4ca1781-f6d5-4e3b-a0b6-1cb29519c761}" ma:internalName="TaxCatchAll" ma:showField="CatchAllData" ma:web="fe925edb-6cb3-4f16-89ce-9c93df2fb5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e925edb-6cb3-4f16-89ce-9c93df2fb5ce" xsi:nil="true"/>
    <lcf76f155ced4ddcb4097134ff3c332f xmlns="e0202853-e3a2-4492-9de6-f7030d76070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2E1F03E-840A-454D-B629-3A8A0EDDA637}">
  <ds:schemaRefs>
    <ds:schemaRef ds:uri="e0202853-e3a2-4492-9de6-f7030d76070f"/>
    <ds:schemaRef ds:uri="fe925edb-6cb3-4f16-89ce-9c93df2fb5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CD10768-7DE1-4375-8835-FF27B42FF470}">
  <ds:schemaRefs>
    <ds:schemaRef ds:uri="http://schemas.microsoft.com/sharepoint/v3/contenttype/forms"/>
  </ds:schemaRefs>
</ds:datastoreItem>
</file>

<file path=customXml/itemProps3.xml><?xml version="1.0" encoding="utf-8"?>
<ds:datastoreItem xmlns:ds="http://schemas.openxmlformats.org/officeDocument/2006/customXml" ds:itemID="{117AC11E-2794-4929-AB0D-0F7295F523CC}">
  <ds:schemaRefs>
    <ds:schemaRef ds:uri="http://purl.org/dc/dcmityp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fe925edb-6cb3-4f16-89ce-9c93df2fb5ce"/>
    <ds:schemaRef ds:uri="e0202853-e3a2-4492-9de6-f7030d76070f"/>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TotalTime>
  <Words>2303</Words>
  <Application>Microsoft Office PowerPoint</Application>
  <PresentationFormat>Personnalisé</PresentationFormat>
  <Paragraphs>201</Paragraphs>
  <Slides>19</Slides>
  <Notes>9</Notes>
  <HiddenSlides>0</HiddenSlides>
  <MMClips>0</MMClips>
  <ScaleCrop>false</ScaleCrop>
  <HeadingPairs>
    <vt:vector size="6" baseType="variant">
      <vt:variant>
        <vt:lpstr>Polices utilisées</vt:lpstr>
      </vt:variant>
      <vt:variant>
        <vt:i4>16</vt:i4>
      </vt:variant>
      <vt:variant>
        <vt:lpstr>Thème</vt:lpstr>
      </vt:variant>
      <vt:variant>
        <vt:i4>1</vt:i4>
      </vt:variant>
      <vt:variant>
        <vt:lpstr>Titres des diapositives</vt:lpstr>
      </vt:variant>
      <vt:variant>
        <vt:i4>19</vt:i4>
      </vt:variant>
    </vt:vector>
  </HeadingPairs>
  <TitlesOfParts>
    <vt:vector size="36" baseType="lpstr">
      <vt:lpstr>Arial</vt:lpstr>
      <vt:lpstr>BNPP Rounded</vt:lpstr>
      <vt:lpstr>BNPP Rounded Light</vt:lpstr>
      <vt:lpstr>BNPP Sans</vt:lpstr>
      <vt:lpstr>BNPP Sans Condensed</vt:lpstr>
      <vt:lpstr>BNPP Sans Condensed ExtraBold</vt:lpstr>
      <vt:lpstr>BNPP Sans Condensed Light</vt:lpstr>
      <vt:lpstr>BNPP Sans Light</vt:lpstr>
      <vt:lpstr>BNPPSans-Bold</vt:lpstr>
      <vt:lpstr>BNPPSansCondensed</vt:lpstr>
      <vt:lpstr>BNPPSansCondensed-Bold</vt:lpstr>
      <vt:lpstr>BNPPSans-Light</vt:lpstr>
      <vt:lpstr>Calibri</vt:lpstr>
      <vt:lpstr>Microsoft Sans Serif</vt:lpstr>
      <vt:lpstr>Roboto Light</vt:lpstr>
      <vt:lpstr>Wingdings</vt:lpstr>
      <vt:lpstr>1_BNPP-ENG-16-9</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BNP Paribas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Kelly CARVALHO</dc:creator>
  <cp:keywords>Classification=Select Classification Level, Classification=Public</cp:keywords>
  <cp:lastModifiedBy>Michael BOUSSETON</cp:lastModifiedBy>
  <cp:revision>2</cp:revision>
  <cp:lastPrinted>2021-01-18T16:10:37Z</cp:lastPrinted>
  <dcterms:created xsi:type="dcterms:W3CDTF">2016-04-27T13:12:54Z</dcterms:created>
  <dcterms:modified xsi:type="dcterms:W3CDTF">2026-01-21T13:54:19Z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TitusGUID">
    <vt:lpwstr>785298a8-e584-4331-93fa-e50c2c48de30</vt:lpwstr>
  </property>
  <property fmtid="{D5CDD505-2E9C-101B-9397-08002B2CF9AE}" pid="4" name="Classification">
    <vt:lpwstr>Public</vt:lpwstr>
  </property>
  <property fmtid="{D5CDD505-2E9C-101B-9397-08002B2CF9AE}" pid="5" name="ApplyVisualMarking">
    <vt:lpwstr>None</vt:lpwstr>
  </property>
  <property fmtid="{D5CDD505-2E9C-101B-9397-08002B2CF9AE}" pid="6" name="MSIP_Label_48ed5431-0ab7-4c1b-98f4-d4e50f674d02_Enabled">
    <vt:lpwstr>true</vt:lpwstr>
  </property>
  <property fmtid="{D5CDD505-2E9C-101B-9397-08002B2CF9AE}" pid="7" name="MSIP_Label_48ed5431-0ab7-4c1b-98f4-d4e50f674d02_SetDate">
    <vt:lpwstr>2021-01-06T13:37:32Z</vt:lpwstr>
  </property>
  <property fmtid="{D5CDD505-2E9C-101B-9397-08002B2CF9AE}" pid="8" name="MSIP_Label_48ed5431-0ab7-4c1b-98f4-d4e50f674d02_Method">
    <vt:lpwstr>Privileged</vt:lpwstr>
  </property>
  <property fmtid="{D5CDD505-2E9C-101B-9397-08002B2CF9AE}" pid="9" name="MSIP_Label_48ed5431-0ab7-4c1b-98f4-d4e50f674d02_Name">
    <vt:lpwstr>48ed5431-0ab7-4c1b-98f4-d4e50f674d02</vt:lpwstr>
  </property>
  <property fmtid="{D5CDD505-2E9C-101B-9397-08002B2CF9AE}" pid="10" name="MSIP_Label_48ed5431-0ab7-4c1b-98f4-d4e50f674d02_SiteId">
    <vt:lpwstr>614f9c25-bffa-42c7-86d8-964101f55fa2</vt:lpwstr>
  </property>
  <property fmtid="{D5CDD505-2E9C-101B-9397-08002B2CF9AE}" pid="11" name="MSIP_Label_48ed5431-0ab7-4c1b-98f4-d4e50f674d02_ActionId">
    <vt:lpwstr>9e8897d9-2039-4db6-8640-c76074037eda</vt:lpwstr>
  </property>
  <property fmtid="{D5CDD505-2E9C-101B-9397-08002B2CF9AE}" pid="12" name="MSIP_Label_48ed5431-0ab7-4c1b-98f4-d4e50f674d02_ContentBits">
    <vt:lpwstr>0</vt:lpwstr>
  </property>
  <property fmtid="{D5CDD505-2E9C-101B-9397-08002B2CF9AE}" pid="13" name="ContentTypeId">
    <vt:lpwstr>0x010100B5E0F0E240AEA844B8EF83076230797E</vt:lpwstr>
  </property>
  <property fmtid="{D5CDD505-2E9C-101B-9397-08002B2CF9AE}" pid="14" name="MediaServiceImageTags">
    <vt:lpwstr/>
  </property>
</Properties>
</file>